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18" r:id="rId2"/>
    <p:sldMasterId id="2147483730" r:id="rId3"/>
  </p:sldMasterIdLst>
  <p:notesMasterIdLst>
    <p:notesMasterId r:id="rId129"/>
  </p:notesMasterIdLst>
  <p:handoutMasterIdLst>
    <p:handoutMasterId r:id="rId130"/>
  </p:handoutMasterIdLst>
  <p:sldIdLst>
    <p:sldId id="257" r:id="rId4"/>
    <p:sldId id="275" r:id="rId5"/>
    <p:sldId id="276" r:id="rId6"/>
    <p:sldId id="331"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332" r:id="rId26"/>
    <p:sldId id="333" r:id="rId27"/>
    <p:sldId id="334" r:id="rId28"/>
    <p:sldId id="335" r:id="rId29"/>
    <p:sldId id="336" r:id="rId30"/>
    <p:sldId id="337" r:id="rId31"/>
    <p:sldId id="338" r:id="rId32"/>
    <p:sldId id="346" r:id="rId33"/>
    <p:sldId id="347" r:id="rId34"/>
    <p:sldId id="349" r:id="rId35"/>
    <p:sldId id="400" r:id="rId36"/>
    <p:sldId id="401" r:id="rId37"/>
    <p:sldId id="402" r:id="rId38"/>
    <p:sldId id="403" r:id="rId39"/>
    <p:sldId id="404" r:id="rId40"/>
    <p:sldId id="405" r:id="rId41"/>
    <p:sldId id="406" r:id="rId42"/>
    <p:sldId id="350" r:id="rId43"/>
    <p:sldId id="407" r:id="rId44"/>
    <p:sldId id="408" r:id="rId45"/>
    <p:sldId id="409" r:id="rId46"/>
    <p:sldId id="410"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92" r:id="rId61"/>
    <p:sldId id="393" r:id="rId62"/>
    <p:sldId id="371" r:id="rId63"/>
    <p:sldId id="372" r:id="rId64"/>
    <p:sldId id="339" r:id="rId65"/>
    <p:sldId id="340" r:id="rId66"/>
    <p:sldId id="341" r:id="rId67"/>
    <p:sldId id="342" r:id="rId68"/>
    <p:sldId id="411" r:id="rId69"/>
    <p:sldId id="412" r:id="rId70"/>
    <p:sldId id="413" r:id="rId71"/>
    <p:sldId id="414" r:id="rId72"/>
    <p:sldId id="373" r:id="rId73"/>
    <p:sldId id="374" r:id="rId74"/>
    <p:sldId id="375" r:id="rId75"/>
    <p:sldId id="376" r:id="rId76"/>
    <p:sldId id="394" r:id="rId77"/>
    <p:sldId id="396" r:id="rId78"/>
    <p:sldId id="395" r:id="rId79"/>
    <p:sldId id="397" r:id="rId80"/>
    <p:sldId id="377" r:id="rId81"/>
    <p:sldId id="378" r:id="rId82"/>
    <p:sldId id="379" r:id="rId83"/>
    <p:sldId id="380" r:id="rId84"/>
    <p:sldId id="398" r:id="rId85"/>
    <p:sldId id="381" r:id="rId86"/>
    <p:sldId id="382" r:id="rId87"/>
    <p:sldId id="384" r:id="rId88"/>
    <p:sldId id="385" r:id="rId89"/>
    <p:sldId id="386" r:id="rId90"/>
    <p:sldId id="387" r:id="rId91"/>
    <p:sldId id="388" r:id="rId92"/>
    <p:sldId id="389" r:id="rId93"/>
    <p:sldId id="390" r:id="rId94"/>
    <p:sldId id="391" r:id="rId95"/>
    <p:sldId id="353" r:id="rId96"/>
    <p:sldId id="343" r:id="rId97"/>
    <p:sldId id="344" r:id="rId98"/>
    <p:sldId id="354" r:id="rId99"/>
    <p:sldId id="355" r:id="rId100"/>
    <p:sldId id="356" r:id="rId101"/>
    <p:sldId id="357" r:id="rId102"/>
    <p:sldId id="345" r:id="rId103"/>
    <p:sldId id="307" r:id="rId104"/>
    <p:sldId id="308" r:id="rId105"/>
    <p:sldId id="309" r:id="rId106"/>
    <p:sldId id="310" r:id="rId107"/>
    <p:sldId id="311" r:id="rId108"/>
    <p:sldId id="312" r:id="rId109"/>
    <p:sldId id="313" r:id="rId110"/>
    <p:sldId id="314" r:id="rId111"/>
    <p:sldId id="315" r:id="rId112"/>
    <p:sldId id="316" r:id="rId113"/>
    <p:sldId id="317" r:id="rId114"/>
    <p:sldId id="318" r:id="rId115"/>
    <p:sldId id="319" r:id="rId116"/>
    <p:sldId id="320" r:id="rId117"/>
    <p:sldId id="321" r:id="rId118"/>
    <p:sldId id="322" r:id="rId119"/>
    <p:sldId id="323" r:id="rId120"/>
    <p:sldId id="324" r:id="rId121"/>
    <p:sldId id="325" r:id="rId122"/>
    <p:sldId id="326" r:id="rId123"/>
    <p:sldId id="327" r:id="rId124"/>
    <p:sldId id="328" r:id="rId125"/>
    <p:sldId id="329" r:id="rId126"/>
    <p:sldId id="330" r:id="rId127"/>
    <p:sldId id="262" r:id="rId128"/>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336699"/>
    <a:srgbClr val="006666"/>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9" autoAdjust="0"/>
    <p:restoredTop sz="94660"/>
  </p:normalViewPr>
  <p:slideViewPr>
    <p:cSldViewPr snapToGrid="0">
      <p:cViewPr varScale="1">
        <p:scale>
          <a:sx n="60" d="100"/>
          <a:sy n="60" d="100"/>
        </p:scale>
        <p:origin x="10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handoutMaster" Target="handoutMasters/handout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6ACCB-CCB7-4462-B83C-947C39700331}"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vi-VN"/>
        </a:p>
      </dgm:t>
    </dgm:pt>
    <dgm:pt modelId="{1CC5B58A-4682-4F14-8516-AADD32840BB7}">
      <dgm:prSet phldrT="[Text]" custT="1"/>
      <dgm:spPr/>
      <dgm:t>
        <a:bodyPr/>
        <a:lstStyle/>
        <a:p>
          <a:r>
            <a:rPr lang="en-US" sz="2400" b="1"/>
            <a:t>Giới </a:t>
          </a:r>
          <a:r>
            <a:rPr lang="en-US" sz="2400" b="1" dirty="0" err="1"/>
            <a:t>thiệu</a:t>
          </a:r>
          <a:r>
            <a:rPr lang="en-US" sz="2400" b="1" dirty="0"/>
            <a:t> </a:t>
          </a:r>
          <a:r>
            <a:rPr lang="en-US" sz="2400" b="1" dirty="0" err="1"/>
            <a:t>tổng</a:t>
          </a:r>
          <a:r>
            <a:rPr lang="en-US" sz="2400" b="1" dirty="0"/>
            <a:t> </a:t>
          </a:r>
          <a:r>
            <a:rPr lang="en-US" sz="2400" b="1" dirty="0" err="1"/>
            <a:t>quan</a:t>
          </a:r>
          <a:r>
            <a:rPr lang="en-US" sz="2400" b="1" dirty="0"/>
            <a:t> </a:t>
          </a:r>
          <a:r>
            <a:rPr lang="en-US" sz="2400" b="1" dirty="0" err="1"/>
            <a:t>về</a:t>
          </a:r>
          <a:r>
            <a:rPr lang="en-US" sz="2400" b="1" dirty="0"/>
            <a:t> </a:t>
          </a:r>
          <a:r>
            <a:rPr lang="en-US" sz="2400" b="1" dirty="0" err="1"/>
            <a:t>UML</a:t>
          </a:r>
          <a:endParaRPr lang="vi-VN" sz="2400" dirty="0"/>
        </a:p>
      </dgm:t>
    </dgm:pt>
    <dgm:pt modelId="{1B26A3A5-7E6F-4735-A2C0-8773690EDB55}" type="parTrans" cxnId="{56223C2A-21D4-4890-A2E1-FBECE51F58A8}">
      <dgm:prSet/>
      <dgm:spPr/>
      <dgm:t>
        <a:bodyPr/>
        <a:lstStyle/>
        <a:p>
          <a:endParaRPr lang="vi-VN" sz="2400"/>
        </a:p>
      </dgm:t>
    </dgm:pt>
    <dgm:pt modelId="{65B8229F-4446-4766-90B2-D963204C3694}" type="sibTrans" cxnId="{56223C2A-21D4-4890-A2E1-FBECE51F58A8}">
      <dgm:prSet/>
      <dgm:spPr/>
      <dgm:t>
        <a:bodyPr/>
        <a:lstStyle/>
        <a:p>
          <a:endParaRPr lang="vi-VN" sz="2400"/>
        </a:p>
      </dgm:t>
    </dgm:pt>
    <dgm:pt modelId="{3EFD6BBD-39DB-45AC-AA2B-18C7584A55FE}">
      <dgm:prSet phldrT="[Text]" custT="1"/>
      <dgm:spPr>
        <a:solidFill>
          <a:schemeClr val="tx2">
            <a:lumMod val="75000"/>
          </a:schemeClr>
        </a:solidFill>
      </dgm:spPr>
      <dgm:t>
        <a:bodyPr/>
        <a:lstStyle/>
        <a:p>
          <a:r>
            <a:rPr lang="en-US" sz="2400" b="1"/>
            <a:t>Các </a:t>
          </a:r>
          <a:r>
            <a:rPr lang="en-US" sz="2400" b="1" dirty="0" err="1"/>
            <a:t>khung</a:t>
          </a:r>
          <a:r>
            <a:rPr lang="en-US" sz="2400" b="1" dirty="0"/>
            <a:t> </a:t>
          </a:r>
          <a:r>
            <a:rPr lang="en-US" sz="2400" b="1" dirty="0" err="1"/>
            <a:t>nhìn</a:t>
          </a:r>
          <a:r>
            <a:rPr lang="en-US" sz="2400" b="1" dirty="0"/>
            <a:t> </a:t>
          </a:r>
          <a:r>
            <a:rPr lang="en-US" sz="2400" b="1" dirty="0" err="1"/>
            <a:t>trong</a:t>
          </a:r>
          <a:r>
            <a:rPr lang="en-US" sz="2400" b="1" dirty="0"/>
            <a:t> </a:t>
          </a:r>
          <a:r>
            <a:rPr lang="en-US" sz="2400" b="1" dirty="0" err="1"/>
            <a:t>UML</a:t>
          </a:r>
          <a:endParaRPr lang="vi-VN" sz="2400" dirty="0"/>
        </a:p>
      </dgm:t>
    </dgm:pt>
    <dgm:pt modelId="{74129307-D1E9-438D-8613-ACB313412DD1}" type="parTrans" cxnId="{E5AFE59D-1F04-44A6-B679-A0E10507645C}">
      <dgm:prSet/>
      <dgm:spPr/>
      <dgm:t>
        <a:bodyPr/>
        <a:lstStyle/>
        <a:p>
          <a:endParaRPr lang="vi-VN" sz="2400"/>
        </a:p>
      </dgm:t>
    </dgm:pt>
    <dgm:pt modelId="{BB0C8677-94DB-477E-8F9C-BAE78B1C2F42}" type="sibTrans" cxnId="{E5AFE59D-1F04-44A6-B679-A0E10507645C}">
      <dgm:prSet/>
      <dgm:spPr/>
      <dgm:t>
        <a:bodyPr/>
        <a:lstStyle/>
        <a:p>
          <a:endParaRPr lang="vi-VN" sz="2400"/>
        </a:p>
      </dgm:t>
    </dgm:pt>
    <dgm:pt modelId="{DFEA1647-96A5-47AD-98F8-2D955A035A38}">
      <dgm:prSet phldrT="[Text]" custT="1"/>
      <dgm:spPr>
        <a:solidFill>
          <a:srgbClr val="CC3300"/>
        </a:solidFill>
      </dgm:spPr>
      <dgm:t>
        <a:bodyPr/>
        <a:lstStyle/>
        <a:p>
          <a:r>
            <a:rPr lang="en-US" sz="2400" b="1"/>
            <a:t>Sử </a:t>
          </a:r>
          <a:r>
            <a:rPr lang="en-US" sz="2400" b="1" err="1"/>
            <a:t>dụng</a:t>
          </a:r>
          <a:r>
            <a:rPr lang="en-US" sz="2400" b="1"/>
            <a:t> STARUML (hoặc Rational Rose)</a:t>
          </a:r>
          <a:endParaRPr lang="vi-VN" sz="2400" dirty="0"/>
        </a:p>
      </dgm:t>
    </dgm:pt>
    <dgm:pt modelId="{0562B51A-DA49-46F1-984C-A86D423D0069}" type="parTrans" cxnId="{E6F92AE3-AEB7-40A8-9FB2-34064DC1DD0D}">
      <dgm:prSet/>
      <dgm:spPr/>
      <dgm:t>
        <a:bodyPr/>
        <a:lstStyle/>
        <a:p>
          <a:endParaRPr lang="vi-VN" sz="2400"/>
        </a:p>
      </dgm:t>
    </dgm:pt>
    <dgm:pt modelId="{82BCC4E8-0331-4919-9663-BAB15AE99C8E}" type="sibTrans" cxnId="{E6F92AE3-AEB7-40A8-9FB2-34064DC1DD0D}">
      <dgm:prSet/>
      <dgm:spPr/>
      <dgm:t>
        <a:bodyPr/>
        <a:lstStyle/>
        <a:p>
          <a:endParaRPr lang="vi-VN" sz="2400"/>
        </a:p>
      </dgm:t>
    </dgm:pt>
    <dgm:pt modelId="{55820467-CBF7-4FF0-866D-758DD75096E2}" type="pres">
      <dgm:prSet presAssocID="{FFC6ACCB-CCB7-4462-B83C-947C39700331}" presName="Name0" presStyleCnt="0">
        <dgm:presLayoutVars>
          <dgm:chMax val="7"/>
          <dgm:chPref val="7"/>
          <dgm:dir/>
        </dgm:presLayoutVars>
      </dgm:prSet>
      <dgm:spPr/>
    </dgm:pt>
    <dgm:pt modelId="{625A1B63-5B0D-455B-978F-98DB5D4ECDDB}" type="pres">
      <dgm:prSet presAssocID="{FFC6ACCB-CCB7-4462-B83C-947C39700331}" presName="Name1" presStyleCnt="0"/>
      <dgm:spPr/>
    </dgm:pt>
    <dgm:pt modelId="{B35BA6B8-44CC-4F8E-8872-F44741C8740A}" type="pres">
      <dgm:prSet presAssocID="{FFC6ACCB-CCB7-4462-B83C-947C39700331}" presName="cycle" presStyleCnt="0"/>
      <dgm:spPr/>
    </dgm:pt>
    <dgm:pt modelId="{DFBCC43C-5AD5-43A3-9500-637105EF40F4}" type="pres">
      <dgm:prSet presAssocID="{FFC6ACCB-CCB7-4462-B83C-947C39700331}" presName="srcNode" presStyleLbl="node1" presStyleIdx="0" presStyleCnt="3"/>
      <dgm:spPr/>
    </dgm:pt>
    <dgm:pt modelId="{15EA5C8F-BA3E-4A20-B359-D95AD5D04D7F}" type="pres">
      <dgm:prSet presAssocID="{FFC6ACCB-CCB7-4462-B83C-947C39700331}" presName="conn" presStyleLbl="parChTrans1D2" presStyleIdx="0" presStyleCnt="1"/>
      <dgm:spPr/>
    </dgm:pt>
    <dgm:pt modelId="{F6370CD4-538E-4707-8220-150412759AD3}" type="pres">
      <dgm:prSet presAssocID="{FFC6ACCB-CCB7-4462-B83C-947C39700331}" presName="extraNode" presStyleLbl="node1" presStyleIdx="0" presStyleCnt="3"/>
      <dgm:spPr/>
    </dgm:pt>
    <dgm:pt modelId="{A559906C-4ABA-4DD6-985B-E41ED1BEBD22}" type="pres">
      <dgm:prSet presAssocID="{FFC6ACCB-CCB7-4462-B83C-947C39700331}" presName="dstNode" presStyleLbl="node1" presStyleIdx="0" presStyleCnt="3"/>
      <dgm:spPr/>
    </dgm:pt>
    <dgm:pt modelId="{EF26CA92-7ED5-48C6-9A23-14EC95BFC7C2}" type="pres">
      <dgm:prSet presAssocID="{1CC5B58A-4682-4F14-8516-AADD32840BB7}" presName="text_1" presStyleLbl="node1" presStyleIdx="0" presStyleCnt="3">
        <dgm:presLayoutVars>
          <dgm:bulletEnabled val="1"/>
        </dgm:presLayoutVars>
      </dgm:prSet>
      <dgm:spPr/>
    </dgm:pt>
    <dgm:pt modelId="{B27173BE-7800-4789-8576-BFE125BA270F}" type="pres">
      <dgm:prSet presAssocID="{1CC5B58A-4682-4F14-8516-AADD32840BB7}" presName="accent_1" presStyleCnt="0"/>
      <dgm:spPr/>
    </dgm:pt>
    <dgm:pt modelId="{0AB70952-9AC7-4314-AFFF-93FAA8D4D151}" type="pres">
      <dgm:prSet presAssocID="{1CC5B58A-4682-4F14-8516-AADD32840BB7}" presName="accentRepeatNode" presStyleLbl="solidFgAcc1" presStyleIdx="0" presStyleCnt="3">
        <dgm:style>
          <a:lnRef idx="3">
            <a:schemeClr val="lt1"/>
          </a:lnRef>
          <a:fillRef idx="1">
            <a:schemeClr val="accent1"/>
          </a:fillRef>
          <a:effectRef idx="1">
            <a:schemeClr val="accent1"/>
          </a:effectRef>
          <a:fontRef idx="minor">
            <a:schemeClr val="lt1"/>
          </a:fontRef>
        </dgm:style>
      </dgm:prSet>
      <dgm:spPr/>
    </dgm:pt>
    <dgm:pt modelId="{38A5E4AE-8AB8-4069-AE76-13F08C266A1B}" type="pres">
      <dgm:prSet presAssocID="{3EFD6BBD-39DB-45AC-AA2B-18C7584A55FE}" presName="text_2" presStyleLbl="node1" presStyleIdx="1" presStyleCnt="3">
        <dgm:presLayoutVars>
          <dgm:bulletEnabled val="1"/>
        </dgm:presLayoutVars>
      </dgm:prSet>
      <dgm:spPr/>
    </dgm:pt>
    <dgm:pt modelId="{4D8B7A12-82A0-4691-A803-1E6B1F98DAE9}" type="pres">
      <dgm:prSet presAssocID="{3EFD6BBD-39DB-45AC-AA2B-18C7584A55FE}" presName="accent_2" presStyleCnt="0"/>
      <dgm:spPr/>
    </dgm:pt>
    <dgm:pt modelId="{E4ED8737-83FD-42AB-A5B2-8567EF25C661}" type="pres">
      <dgm:prSet presAssocID="{3EFD6BBD-39DB-45AC-AA2B-18C7584A55FE}" presName="accentRepeatNode" presStyleLbl="solidFgAcc1" presStyleIdx="1" presStyleCnt="3">
        <dgm:style>
          <a:lnRef idx="3">
            <a:schemeClr val="lt1"/>
          </a:lnRef>
          <a:fillRef idx="1">
            <a:schemeClr val="accent1"/>
          </a:fillRef>
          <a:effectRef idx="1">
            <a:schemeClr val="accent1"/>
          </a:effectRef>
          <a:fontRef idx="minor">
            <a:schemeClr val="lt1"/>
          </a:fontRef>
        </dgm:style>
      </dgm:prSet>
      <dgm:spPr>
        <a:solidFill>
          <a:schemeClr val="tx2">
            <a:lumMod val="75000"/>
          </a:schemeClr>
        </a:solidFill>
      </dgm:spPr>
    </dgm:pt>
    <dgm:pt modelId="{87CED161-3CB4-417A-B64A-C76E4C9332E2}" type="pres">
      <dgm:prSet presAssocID="{DFEA1647-96A5-47AD-98F8-2D955A035A38}" presName="text_3" presStyleLbl="node1" presStyleIdx="2" presStyleCnt="3">
        <dgm:presLayoutVars>
          <dgm:bulletEnabled val="1"/>
        </dgm:presLayoutVars>
      </dgm:prSet>
      <dgm:spPr/>
    </dgm:pt>
    <dgm:pt modelId="{BF3C54DD-60A1-4C47-9610-F7635AE89352}" type="pres">
      <dgm:prSet presAssocID="{DFEA1647-96A5-47AD-98F8-2D955A035A38}" presName="accent_3" presStyleCnt="0"/>
      <dgm:spPr/>
    </dgm:pt>
    <dgm:pt modelId="{55258A59-197F-4080-A6E0-F0DBFF7F90EE}" type="pres">
      <dgm:prSet presAssocID="{DFEA1647-96A5-47AD-98F8-2D955A035A38}" presName="accentRepeatNode" presStyleLbl="solidFgAcc1" presStyleIdx="2" presStyleCnt="3">
        <dgm:style>
          <a:lnRef idx="3">
            <a:schemeClr val="lt1"/>
          </a:lnRef>
          <a:fillRef idx="1">
            <a:schemeClr val="accent1"/>
          </a:fillRef>
          <a:effectRef idx="1">
            <a:schemeClr val="accent1"/>
          </a:effectRef>
          <a:fontRef idx="minor">
            <a:schemeClr val="lt1"/>
          </a:fontRef>
        </dgm:style>
      </dgm:prSet>
      <dgm:spPr>
        <a:solidFill>
          <a:srgbClr val="CC3300"/>
        </a:solidFill>
      </dgm:spPr>
    </dgm:pt>
  </dgm:ptLst>
  <dgm:cxnLst>
    <dgm:cxn modelId="{2BA5371B-B333-40D7-99A1-289D52FC5DD3}" type="presOf" srcId="{DFEA1647-96A5-47AD-98F8-2D955A035A38}" destId="{87CED161-3CB4-417A-B64A-C76E4C9332E2}" srcOrd="0" destOrd="0" presId="urn:microsoft.com/office/officeart/2008/layout/VerticalCurvedList"/>
    <dgm:cxn modelId="{D259621E-8D7C-4C94-97B3-86B63248E1D7}" type="presOf" srcId="{3EFD6BBD-39DB-45AC-AA2B-18C7584A55FE}" destId="{38A5E4AE-8AB8-4069-AE76-13F08C266A1B}" srcOrd="0" destOrd="0" presId="urn:microsoft.com/office/officeart/2008/layout/VerticalCurvedList"/>
    <dgm:cxn modelId="{56223C2A-21D4-4890-A2E1-FBECE51F58A8}" srcId="{FFC6ACCB-CCB7-4462-B83C-947C39700331}" destId="{1CC5B58A-4682-4F14-8516-AADD32840BB7}" srcOrd="0" destOrd="0" parTransId="{1B26A3A5-7E6F-4735-A2C0-8773690EDB55}" sibTransId="{65B8229F-4446-4766-90B2-D963204C3694}"/>
    <dgm:cxn modelId="{8D841965-4148-44B0-8B94-7F4524F94F26}" type="presOf" srcId="{1CC5B58A-4682-4F14-8516-AADD32840BB7}" destId="{EF26CA92-7ED5-48C6-9A23-14EC95BFC7C2}" srcOrd="0" destOrd="0" presId="urn:microsoft.com/office/officeart/2008/layout/VerticalCurvedList"/>
    <dgm:cxn modelId="{E5AFE59D-1F04-44A6-B679-A0E10507645C}" srcId="{FFC6ACCB-CCB7-4462-B83C-947C39700331}" destId="{3EFD6BBD-39DB-45AC-AA2B-18C7584A55FE}" srcOrd="1" destOrd="0" parTransId="{74129307-D1E9-438D-8613-ACB313412DD1}" sibTransId="{BB0C8677-94DB-477E-8F9C-BAE78B1C2F42}"/>
    <dgm:cxn modelId="{42C2A9DA-5150-4F83-84FD-0D7A9AF5EDBF}" type="presOf" srcId="{65B8229F-4446-4766-90B2-D963204C3694}" destId="{15EA5C8F-BA3E-4A20-B359-D95AD5D04D7F}" srcOrd="0" destOrd="0" presId="urn:microsoft.com/office/officeart/2008/layout/VerticalCurvedList"/>
    <dgm:cxn modelId="{E6F92AE3-AEB7-40A8-9FB2-34064DC1DD0D}" srcId="{FFC6ACCB-CCB7-4462-B83C-947C39700331}" destId="{DFEA1647-96A5-47AD-98F8-2D955A035A38}" srcOrd="2" destOrd="0" parTransId="{0562B51A-DA49-46F1-984C-A86D423D0069}" sibTransId="{82BCC4E8-0331-4919-9663-BAB15AE99C8E}"/>
    <dgm:cxn modelId="{009392E9-27C6-49CA-A49A-2FAB166FDF80}" type="presOf" srcId="{FFC6ACCB-CCB7-4462-B83C-947C39700331}" destId="{55820467-CBF7-4FF0-866D-758DD75096E2}" srcOrd="0" destOrd="0" presId="urn:microsoft.com/office/officeart/2008/layout/VerticalCurvedList"/>
    <dgm:cxn modelId="{1E6005F1-7C7D-4BB8-B9E6-87F9A3B5837C}" type="presParOf" srcId="{55820467-CBF7-4FF0-866D-758DD75096E2}" destId="{625A1B63-5B0D-455B-978F-98DB5D4ECDDB}" srcOrd="0" destOrd="0" presId="urn:microsoft.com/office/officeart/2008/layout/VerticalCurvedList"/>
    <dgm:cxn modelId="{2872E5CB-46B6-4D8C-9654-B9FF0CDCCF2F}" type="presParOf" srcId="{625A1B63-5B0D-455B-978F-98DB5D4ECDDB}" destId="{B35BA6B8-44CC-4F8E-8872-F44741C8740A}" srcOrd="0" destOrd="0" presId="urn:microsoft.com/office/officeart/2008/layout/VerticalCurvedList"/>
    <dgm:cxn modelId="{A09D6073-688A-4210-9317-692AE481BA01}" type="presParOf" srcId="{B35BA6B8-44CC-4F8E-8872-F44741C8740A}" destId="{DFBCC43C-5AD5-43A3-9500-637105EF40F4}" srcOrd="0" destOrd="0" presId="urn:microsoft.com/office/officeart/2008/layout/VerticalCurvedList"/>
    <dgm:cxn modelId="{F05A5143-716A-4627-9441-7DF3702C9E8A}" type="presParOf" srcId="{B35BA6B8-44CC-4F8E-8872-F44741C8740A}" destId="{15EA5C8F-BA3E-4A20-B359-D95AD5D04D7F}" srcOrd="1" destOrd="0" presId="urn:microsoft.com/office/officeart/2008/layout/VerticalCurvedList"/>
    <dgm:cxn modelId="{C7EDC7E1-4C1E-457E-9D3C-59AEA0F2A217}" type="presParOf" srcId="{B35BA6B8-44CC-4F8E-8872-F44741C8740A}" destId="{F6370CD4-538E-4707-8220-150412759AD3}" srcOrd="2" destOrd="0" presId="urn:microsoft.com/office/officeart/2008/layout/VerticalCurvedList"/>
    <dgm:cxn modelId="{EE33BF33-CED4-49AC-81DA-F6AD28252AD3}" type="presParOf" srcId="{B35BA6B8-44CC-4F8E-8872-F44741C8740A}" destId="{A559906C-4ABA-4DD6-985B-E41ED1BEBD22}" srcOrd="3" destOrd="0" presId="urn:microsoft.com/office/officeart/2008/layout/VerticalCurvedList"/>
    <dgm:cxn modelId="{FCD8B495-0A2A-44D0-962B-D61BF00BBCCD}" type="presParOf" srcId="{625A1B63-5B0D-455B-978F-98DB5D4ECDDB}" destId="{EF26CA92-7ED5-48C6-9A23-14EC95BFC7C2}" srcOrd="1" destOrd="0" presId="urn:microsoft.com/office/officeart/2008/layout/VerticalCurvedList"/>
    <dgm:cxn modelId="{E12005FF-0519-491E-9A23-8CA78B20D691}" type="presParOf" srcId="{625A1B63-5B0D-455B-978F-98DB5D4ECDDB}" destId="{B27173BE-7800-4789-8576-BFE125BA270F}" srcOrd="2" destOrd="0" presId="urn:microsoft.com/office/officeart/2008/layout/VerticalCurvedList"/>
    <dgm:cxn modelId="{DA7211A3-0412-4A5B-988D-17033F7232EE}" type="presParOf" srcId="{B27173BE-7800-4789-8576-BFE125BA270F}" destId="{0AB70952-9AC7-4314-AFFF-93FAA8D4D151}" srcOrd="0" destOrd="0" presId="urn:microsoft.com/office/officeart/2008/layout/VerticalCurvedList"/>
    <dgm:cxn modelId="{6FBC42BF-1E95-4C29-A1DA-78DA12254751}" type="presParOf" srcId="{625A1B63-5B0D-455B-978F-98DB5D4ECDDB}" destId="{38A5E4AE-8AB8-4069-AE76-13F08C266A1B}" srcOrd="3" destOrd="0" presId="urn:microsoft.com/office/officeart/2008/layout/VerticalCurvedList"/>
    <dgm:cxn modelId="{5B82FF33-4EA7-4A15-989A-C9F357EFBD89}" type="presParOf" srcId="{625A1B63-5B0D-455B-978F-98DB5D4ECDDB}" destId="{4D8B7A12-82A0-4691-A803-1E6B1F98DAE9}" srcOrd="4" destOrd="0" presId="urn:microsoft.com/office/officeart/2008/layout/VerticalCurvedList"/>
    <dgm:cxn modelId="{94C9A396-F06B-46E2-B35F-29B26AED1DFF}" type="presParOf" srcId="{4D8B7A12-82A0-4691-A803-1E6B1F98DAE9}" destId="{E4ED8737-83FD-42AB-A5B2-8567EF25C661}" srcOrd="0" destOrd="0" presId="urn:microsoft.com/office/officeart/2008/layout/VerticalCurvedList"/>
    <dgm:cxn modelId="{A2AAFE27-718F-4A2E-B06B-8EF4CAA93F86}" type="presParOf" srcId="{625A1B63-5B0D-455B-978F-98DB5D4ECDDB}" destId="{87CED161-3CB4-417A-B64A-C76E4C9332E2}" srcOrd="5" destOrd="0" presId="urn:microsoft.com/office/officeart/2008/layout/VerticalCurvedList"/>
    <dgm:cxn modelId="{BF081515-3815-4E28-B2DE-76BDBD886167}" type="presParOf" srcId="{625A1B63-5B0D-455B-978F-98DB5D4ECDDB}" destId="{BF3C54DD-60A1-4C47-9610-F7635AE89352}" srcOrd="6" destOrd="0" presId="urn:microsoft.com/office/officeart/2008/layout/VerticalCurvedList"/>
    <dgm:cxn modelId="{51B18CCA-5984-465E-B343-7D52ED9BA0BB}" type="presParOf" srcId="{BF3C54DD-60A1-4C47-9610-F7635AE89352}" destId="{55258A59-197F-4080-A6E0-F0DBFF7F90E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A5C8F-BA3E-4A20-B359-D95AD5D04D7F}">
      <dsp:nvSpPr>
        <dsp:cNvPr id="0" name=""/>
        <dsp:cNvSpPr/>
      </dsp:nvSpPr>
      <dsp:spPr>
        <a:xfrm>
          <a:off x="-4429406" y="-679334"/>
          <a:ext cx="5276891" cy="5276891"/>
        </a:xfrm>
        <a:prstGeom prst="blockArc">
          <a:avLst>
            <a:gd name="adj1" fmla="val 18900000"/>
            <a:gd name="adj2" fmla="val 2700000"/>
            <a:gd name="adj3" fmla="val 40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26CA92-7ED5-48C6-9A23-14EC95BFC7C2}">
      <dsp:nvSpPr>
        <dsp:cNvPr id="0" name=""/>
        <dsp:cNvSpPr/>
      </dsp:nvSpPr>
      <dsp:spPr>
        <a:xfrm>
          <a:off x="545036" y="391822"/>
          <a:ext cx="6409851" cy="7836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t>Giới </a:t>
          </a:r>
          <a:r>
            <a:rPr lang="en-US" sz="2400" b="1" kern="1200" dirty="0" err="1"/>
            <a:t>thiệu</a:t>
          </a:r>
          <a:r>
            <a:rPr lang="en-US" sz="2400" b="1" kern="1200" dirty="0"/>
            <a:t> </a:t>
          </a:r>
          <a:r>
            <a:rPr lang="en-US" sz="2400" b="1" kern="1200" dirty="0" err="1"/>
            <a:t>tổng</a:t>
          </a:r>
          <a:r>
            <a:rPr lang="en-US" sz="2400" b="1" kern="1200" dirty="0"/>
            <a:t> </a:t>
          </a:r>
          <a:r>
            <a:rPr lang="en-US" sz="2400" b="1" kern="1200" dirty="0" err="1"/>
            <a:t>quan</a:t>
          </a:r>
          <a:r>
            <a:rPr lang="en-US" sz="2400" b="1" kern="1200" dirty="0"/>
            <a:t> </a:t>
          </a:r>
          <a:r>
            <a:rPr lang="en-US" sz="2400" b="1" kern="1200" dirty="0" err="1"/>
            <a:t>về</a:t>
          </a:r>
          <a:r>
            <a:rPr lang="en-US" sz="2400" b="1" kern="1200" dirty="0"/>
            <a:t> </a:t>
          </a:r>
          <a:r>
            <a:rPr lang="en-US" sz="2400" b="1" kern="1200" dirty="0" err="1"/>
            <a:t>UML</a:t>
          </a:r>
          <a:endParaRPr lang="vi-VN" sz="2400" kern="1200" dirty="0"/>
        </a:p>
      </dsp:txBody>
      <dsp:txXfrm>
        <a:off x="545036" y="391822"/>
        <a:ext cx="6409851" cy="783644"/>
      </dsp:txXfrm>
    </dsp:sp>
    <dsp:sp modelId="{0AB70952-9AC7-4314-AFFF-93FAA8D4D151}">
      <dsp:nvSpPr>
        <dsp:cNvPr id="0" name=""/>
        <dsp:cNvSpPr/>
      </dsp:nvSpPr>
      <dsp:spPr>
        <a:xfrm>
          <a:off x="55258" y="293866"/>
          <a:ext cx="979555" cy="979555"/>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 modelId="{38A5E4AE-8AB8-4069-AE76-13F08C266A1B}">
      <dsp:nvSpPr>
        <dsp:cNvPr id="0" name=""/>
        <dsp:cNvSpPr/>
      </dsp:nvSpPr>
      <dsp:spPr>
        <a:xfrm>
          <a:off x="829891" y="1567289"/>
          <a:ext cx="6124996" cy="783644"/>
        </a:xfrm>
        <a:prstGeom prst="rect">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t>Các </a:t>
          </a:r>
          <a:r>
            <a:rPr lang="en-US" sz="2400" b="1" kern="1200" dirty="0" err="1"/>
            <a:t>khung</a:t>
          </a:r>
          <a:r>
            <a:rPr lang="en-US" sz="2400" b="1" kern="1200" dirty="0"/>
            <a:t> </a:t>
          </a:r>
          <a:r>
            <a:rPr lang="en-US" sz="2400" b="1" kern="1200" dirty="0" err="1"/>
            <a:t>nhìn</a:t>
          </a:r>
          <a:r>
            <a:rPr lang="en-US" sz="2400" b="1" kern="1200" dirty="0"/>
            <a:t> </a:t>
          </a:r>
          <a:r>
            <a:rPr lang="en-US" sz="2400" b="1" kern="1200" dirty="0" err="1"/>
            <a:t>trong</a:t>
          </a:r>
          <a:r>
            <a:rPr lang="en-US" sz="2400" b="1" kern="1200" dirty="0"/>
            <a:t> </a:t>
          </a:r>
          <a:r>
            <a:rPr lang="en-US" sz="2400" b="1" kern="1200" dirty="0" err="1"/>
            <a:t>UML</a:t>
          </a:r>
          <a:endParaRPr lang="vi-VN" sz="2400" kern="1200" dirty="0"/>
        </a:p>
      </dsp:txBody>
      <dsp:txXfrm>
        <a:off x="829891" y="1567289"/>
        <a:ext cx="6124996" cy="783644"/>
      </dsp:txXfrm>
    </dsp:sp>
    <dsp:sp modelId="{E4ED8737-83FD-42AB-A5B2-8567EF25C661}">
      <dsp:nvSpPr>
        <dsp:cNvPr id="0" name=""/>
        <dsp:cNvSpPr/>
      </dsp:nvSpPr>
      <dsp:spPr>
        <a:xfrm>
          <a:off x="340113" y="1469333"/>
          <a:ext cx="979555" cy="979555"/>
        </a:xfrm>
        <a:prstGeom prst="ellipse">
          <a:avLst/>
        </a:prstGeom>
        <a:solidFill>
          <a:schemeClr val="tx2">
            <a:lumMod val="75000"/>
          </a:schemeClr>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 modelId="{87CED161-3CB4-417A-B64A-C76E4C9332E2}">
      <dsp:nvSpPr>
        <dsp:cNvPr id="0" name=""/>
        <dsp:cNvSpPr/>
      </dsp:nvSpPr>
      <dsp:spPr>
        <a:xfrm>
          <a:off x="545036" y="2742756"/>
          <a:ext cx="6409851" cy="783644"/>
        </a:xfrm>
        <a:prstGeom prst="rect">
          <a:avLst/>
        </a:prstGeom>
        <a:solidFill>
          <a:srgbClr val="CC33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201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t>Sử </a:t>
          </a:r>
          <a:r>
            <a:rPr lang="en-US" sz="2400" b="1" kern="1200" err="1"/>
            <a:t>dụng</a:t>
          </a:r>
          <a:r>
            <a:rPr lang="en-US" sz="2400" b="1" kern="1200"/>
            <a:t> STARUML (hoặc Rational Rose)</a:t>
          </a:r>
          <a:endParaRPr lang="vi-VN" sz="2400" kern="1200" dirty="0"/>
        </a:p>
      </dsp:txBody>
      <dsp:txXfrm>
        <a:off x="545036" y="2742756"/>
        <a:ext cx="6409851" cy="783644"/>
      </dsp:txXfrm>
    </dsp:sp>
    <dsp:sp modelId="{55258A59-197F-4080-A6E0-F0DBFF7F90EE}">
      <dsp:nvSpPr>
        <dsp:cNvPr id="0" name=""/>
        <dsp:cNvSpPr/>
      </dsp:nvSpPr>
      <dsp:spPr>
        <a:xfrm>
          <a:off x="55258" y="2644800"/>
          <a:ext cx="979555" cy="979555"/>
        </a:xfrm>
        <a:prstGeom prst="ellipse">
          <a:avLst/>
        </a:prstGeom>
        <a:solidFill>
          <a:srgbClr val="CC3300"/>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1657F06D-B7DD-47AF-B97D-E75B78BBCACB}" type="datetimeFigureOut">
              <a:rPr lang="en-US" smtClean="0"/>
              <a:t>2/19/2024</a:t>
            </a:fld>
            <a:endParaRPr lang="en-US"/>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2D02B679-2090-4DDA-9535-1FB9CB66C733}" type="slidenum">
              <a:rPr lang="en-US" smtClean="0"/>
              <a:t>‹#›</a:t>
            </a:fld>
            <a:endParaRPr lang="en-US"/>
          </a:p>
        </p:txBody>
      </p:sp>
    </p:spTree>
    <p:extLst>
      <p:ext uri="{BB962C8B-B14F-4D97-AF65-F5344CB8AC3E}">
        <p14:creationId xmlns:p14="http://schemas.microsoft.com/office/powerpoint/2010/main" val="32871207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CA1CCA2-458D-4E9B-94B3-8E61AB262D1B}" type="datetimeFigureOut">
              <a:rPr lang="en-US" smtClean="0"/>
              <a:t>2/19/2024</a:t>
            </a:fld>
            <a:endParaRPr lang="en-US"/>
          </a:p>
        </p:txBody>
      </p:sp>
      <p:sp>
        <p:nvSpPr>
          <p:cNvPr id="4" name="Slide Image Placeholder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180C27C-0D3F-4DDC-B0C0-66F48370376F}" type="slidenum">
              <a:rPr lang="en-US" smtClean="0"/>
              <a:t>‹#›</a:t>
            </a:fld>
            <a:endParaRPr lang="en-US"/>
          </a:p>
        </p:txBody>
      </p:sp>
    </p:spTree>
    <p:extLst>
      <p:ext uri="{BB962C8B-B14F-4D97-AF65-F5344CB8AC3E}">
        <p14:creationId xmlns:p14="http://schemas.microsoft.com/office/powerpoint/2010/main" val="6571576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80C27C-0D3F-4DDC-B0C0-66F48370376F}" type="slidenum">
              <a:rPr lang="en-US" smtClean="0"/>
              <a:t>1</a:t>
            </a:fld>
            <a:endParaRPr lang="en-US"/>
          </a:p>
        </p:txBody>
      </p:sp>
    </p:spTree>
    <p:extLst>
      <p:ext uri="{BB962C8B-B14F-4D97-AF65-F5344CB8AC3E}">
        <p14:creationId xmlns:p14="http://schemas.microsoft.com/office/powerpoint/2010/main" val="55638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14</a:t>
            </a:fld>
            <a:endParaRPr lang="en-US"/>
          </a:p>
        </p:txBody>
      </p:sp>
    </p:spTree>
    <p:extLst>
      <p:ext uri="{BB962C8B-B14F-4D97-AF65-F5344CB8AC3E}">
        <p14:creationId xmlns:p14="http://schemas.microsoft.com/office/powerpoint/2010/main" val="91772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15</a:t>
            </a:fld>
            <a:endParaRPr lang="en-US"/>
          </a:p>
        </p:txBody>
      </p:sp>
    </p:spTree>
    <p:extLst>
      <p:ext uri="{BB962C8B-B14F-4D97-AF65-F5344CB8AC3E}">
        <p14:creationId xmlns:p14="http://schemas.microsoft.com/office/powerpoint/2010/main" val="80090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16</a:t>
            </a:fld>
            <a:endParaRPr lang="en-US"/>
          </a:p>
        </p:txBody>
      </p:sp>
    </p:spTree>
    <p:extLst>
      <p:ext uri="{BB962C8B-B14F-4D97-AF65-F5344CB8AC3E}">
        <p14:creationId xmlns:p14="http://schemas.microsoft.com/office/powerpoint/2010/main" val="178792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17</a:t>
            </a:fld>
            <a:endParaRPr lang="en-US"/>
          </a:p>
        </p:txBody>
      </p:sp>
    </p:spTree>
    <p:extLst>
      <p:ext uri="{BB962C8B-B14F-4D97-AF65-F5344CB8AC3E}">
        <p14:creationId xmlns:p14="http://schemas.microsoft.com/office/powerpoint/2010/main" val="138327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18</a:t>
            </a:fld>
            <a:endParaRPr lang="en-US"/>
          </a:p>
        </p:txBody>
      </p:sp>
    </p:spTree>
    <p:extLst>
      <p:ext uri="{BB962C8B-B14F-4D97-AF65-F5344CB8AC3E}">
        <p14:creationId xmlns:p14="http://schemas.microsoft.com/office/powerpoint/2010/main" val="36534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19</a:t>
            </a:fld>
            <a:endParaRPr lang="en-US"/>
          </a:p>
        </p:txBody>
      </p:sp>
    </p:spTree>
    <p:extLst>
      <p:ext uri="{BB962C8B-B14F-4D97-AF65-F5344CB8AC3E}">
        <p14:creationId xmlns:p14="http://schemas.microsoft.com/office/powerpoint/2010/main" val="13121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20</a:t>
            </a:fld>
            <a:endParaRPr lang="en-US"/>
          </a:p>
        </p:txBody>
      </p:sp>
    </p:spTree>
    <p:extLst>
      <p:ext uri="{BB962C8B-B14F-4D97-AF65-F5344CB8AC3E}">
        <p14:creationId xmlns:p14="http://schemas.microsoft.com/office/powerpoint/2010/main" val="74288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21</a:t>
            </a:fld>
            <a:endParaRPr lang="en-US"/>
          </a:p>
        </p:txBody>
      </p:sp>
    </p:spTree>
    <p:extLst>
      <p:ext uri="{BB962C8B-B14F-4D97-AF65-F5344CB8AC3E}">
        <p14:creationId xmlns:p14="http://schemas.microsoft.com/office/powerpoint/2010/main" val="77887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22</a:t>
            </a:fld>
            <a:endParaRPr lang="en-US"/>
          </a:p>
        </p:txBody>
      </p:sp>
    </p:spTree>
    <p:extLst>
      <p:ext uri="{BB962C8B-B14F-4D97-AF65-F5344CB8AC3E}">
        <p14:creationId xmlns:p14="http://schemas.microsoft.com/office/powerpoint/2010/main" val="1727200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101</a:t>
            </a:fld>
            <a:endParaRPr lang="en-US"/>
          </a:p>
        </p:txBody>
      </p:sp>
    </p:spTree>
    <p:extLst>
      <p:ext uri="{BB962C8B-B14F-4D97-AF65-F5344CB8AC3E}">
        <p14:creationId xmlns:p14="http://schemas.microsoft.com/office/powerpoint/2010/main" val="220480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D0CF3-8A77-48AD-BCE7-953807CF9A9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90448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102</a:t>
            </a:fld>
            <a:endParaRPr lang="en-US"/>
          </a:p>
        </p:txBody>
      </p:sp>
    </p:spTree>
    <p:extLst>
      <p:ext uri="{BB962C8B-B14F-4D97-AF65-F5344CB8AC3E}">
        <p14:creationId xmlns:p14="http://schemas.microsoft.com/office/powerpoint/2010/main" val="130276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103</a:t>
            </a:fld>
            <a:endParaRPr lang="en-US"/>
          </a:p>
        </p:txBody>
      </p:sp>
    </p:spTree>
    <p:extLst>
      <p:ext uri="{BB962C8B-B14F-4D97-AF65-F5344CB8AC3E}">
        <p14:creationId xmlns:p14="http://schemas.microsoft.com/office/powerpoint/2010/main" val="346998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104</a:t>
            </a:fld>
            <a:endParaRPr lang="en-US"/>
          </a:p>
        </p:txBody>
      </p:sp>
    </p:spTree>
    <p:extLst>
      <p:ext uri="{BB962C8B-B14F-4D97-AF65-F5344CB8AC3E}">
        <p14:creationId xmlns:p14="http://schemas.microsoft.com/office/powerpoint/2010/main" val="229163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105</a:t>
            </a:fld>
            <a:endParaRPr lang="en-US"/>
          </a:p>
        </p:txBody>
      </p:sp>
    </p:spTree>
    <p:extLst>
      <p:ext uri="{BB962C8B-B14F-4D97-AF65-F5344CB8AC3E}">
        <p14:creationId xmlns:p14="http://schemas.microsoft.com/office/powerpoint/2010/main" val="2149387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106</a:t>
            </a:fld>
            <a:endParaRPr lang="en-US"/>
          </a:p>
        </p:txBody>
      </p:sp>
    </p:spTree>
    <p:extLst>
      <p:ext uri="{BB962C8B-B14F-4D97-AF65-F5344CB8AC3E}">
        <p14:creationId xmlns:p14="http://schemas.microsoft.com/office/powerpoint/2010/main" val="383686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107</a:t>
            </a:fld>
            <a:endParaRPr lang="en-US"/>
          </a:p>
        </p:txBody>
      </p:sp>
    </p:spTree>
    <p:extLst>
      <p:ext uri="{BB962C8B-B14F-4D97-AF65-F5344CB8AC3E}">
        <p14:creationId xmlns:p14="http://schemas.microsoft.com/office/powerpoint/2010/main" val="38914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108</a:t>
            </a:fld>
            <a:endParaRPr lang="en-US"/>
          </a:p>
        </p:txBody>
      </p:sp>
    </p:spTree>
    <p:extLst>
      <p:ext uri="{BB962C8B-B14F-4D97-AF65-F5344CB8AC3E}">
        <p14:creationId xmlns:p14="http://schemas.microsoft.com/office/powerpoint/2010/main" val="418430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109</a:t>
            </a:fld>
            <a:endParaRPr lang="en-US"/>
          </a:p>
        </p:txBody>
      </p:sp>
    </p:spTree>
    <p:extLst>
      <p:ext uri="{BB962C8B-B14F-4D97-AF65-F5344CB8AC3E}">
        <p14:creationId xmlns:p14="http://schemas.microsoft.com/office/powerpoint/2010/main" val="475148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110</a:t>
            </a:fld>
            <a:endParaRPr lang="en-US"/>
          </a:p>
        </p:txBody>
      </p:sp>
    </p:spTree>
    <p:extLst>
      <p:ext uri="{BB962C8B-B14F-4D97-AF65-F5344CB8AC3E}">
        <p14:creationId xmlns:p14="http://schemas.microsoft.com/office/powerpoint/2010/main" val="666084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111</a:t>
            </a:fld>
            <a:endParaRPr lang="en-US"/>
          </a:p>
        </p:txBody>
      </p:sp>
    </p:spTree>
    <p:extLst>
      <p:ext uri="{BB962C8B-B14F-4D97-AF65-F5344CB8AC3E}">
        <p14:creationId xmlns:p14="http://schemas.microsoft.com/office/powerpoint/2010/main" val="196868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7</a:t>
            </a:fld>
            <a:endParaRPr lang="en-US"/>
          </a:p>
        </p:txBody>
      </p:sp>
    </p:spTree>
    <p:extLst>
      <p:ext uri="{BB962C8B-B14F-4D97-AF65-F5344CB8AC3E}">
        <p14:creationId xmlns:p14="http://schemas.microsoft.com/office/powerpoint/2010/main" val="357724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112</a:t>
            </a:fld>
            <a:endParaRPr lang="en-US"/>
          </a:p>
        </p:txBody>
      </p:sp>
    </p:spTree>
    <p:extLst>
      <p:ext uri="{BB962C8B-B14F-4D97-AF65-F5344CB8AC3E}">
        <p14:creationId xmlns:p14="http://schemas.microsoft.com/office/powerpoint/2010/main" val="1553402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113</a:t>
            </a:fld>
            <a:endParaRPr lang="en-US"/>
          </a:p>
        </p:txBody>
      </p:sp>
    </p:spTree>
    <p:extLst>
      <p:ext uri="{BB962C8B-B14F-4D97-AF65-F5344CB8AC3E}">
        <p14:creationId xmlns:p14="http://schemas.microsoft.com/office/powerpoint/2010/main" val="100311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114</a:t>
            </a:fld>
            <a:endParaRPr lang="en-US"/>
          </a:p>
        </p:txBody>
      </p:sp>
    </p:spTree>
    <p:extLst>
      <p:ext uri="{BB962C8B-B14F-4D97-AF65-F5344CB8AC3E}">
        <p14:creationId xmlns:p14="http://schemas.microsoft.com/office/powerpoint/2010/main" val="3254096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115</a:t>
            </a:fld>
            <a:endParaRPr lang="en-US"/>
          </a:p>
        </p:txBody>
      </p:sp>
    </p:spTree>
    <p:extLst>
      <p:ext uri="{BB962C8B-B14F-4D97-AF65-F5344CB8AC3E}">
        <p14:creationId xmlns:p14="http://schemas.microsoft.com/office/powerpoint/2010/main" val="591742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116</a:t>
            </a:fld>
            <a:endParaRPr lang="en-US"/>
          </a:p>
        </p:txBody>
      </p:sp>
    </p:spTree>
    <p:extLst>
      <p:ext uri="{BB962C8B-B14F-4D97-AF65-F5344CB8AC3E}">
        <p14:creationId xmlns:p14="http://schemas.microsoft.com/office/powerpoint/2010/main" val="4160139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117</a:t>
            </a:fld>
            <a:endParaRPr lang="en-US"/>
          </a:p>
        </p:txBody>
      </p:sp>
    </p:spTree>
    <p:extLst>
      <p:ext uri="{BB962C8B-B14F-4D97-AF65-F5344CB8AC3E}">
        <p14:creationId xmlns:p14="http://schemas.microsoft.com/office/powerpoint/2010/main" val="3697068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118</a:t>
            </a:fld>
            <a:endParaRPr lang="en-US"/>
          </a:p>
        </p:txBody>
      </p:sp>
    </p:spTree>
    <p:extLst>
      <p:ext uri="{BB962C8B-B14F-4D97-AF65-F5344CB8AC3E}">
        <p14:creationId xmlns:p14="http://schemas.microsoft.com/office/powerpoint/2010/main" val="548096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119</a:t>
            </a:fld>
            <a:endParaRPr lang="en-US"/>
          </a:p>
        </p:txBody>
      </p:sp>
    </p:spTree>
    <p:extLst>
      <p:ext uri="{BB962C8B-B14F-4D97-AF65-F5344CB8AC3E}">
        <p14:creationId xmlns:p14="http://schemas.microsoft.com/office/powerpoint/2010/main" val="1034328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120</a:t>
            </a:fld>
            <a:endParaRPr lang="en-US"/>
          </a:p>
        </p:txBody>
      </p:sp>
    </p:spTree>
    <p:extLst>
      <p:ext uri="{BB962C8B-B14F-4D97-AF65-F5344CB8AC3E}">
        <p14:creationId xmlns:p14="http://schemas.microsoft.com/office/powerpoint/2010/main" val="4075782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121</a:t>
            </a:fld>
            <a:endParaRPr lang="en-US"/>
          </a:p>
        </p:txBody>
      </p:sp>
    </p:spTree>
    <p:extLst>
      <p:ext uri="{BB962C8B-B14F-4D97-AF65-F5344CB8AC3E}">
        <p14:creationId xmlns:p14="http://schemas.microsoft.com/office/powerpoint/2010/main" val="135948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8</a:t>
            </a:fld>
            <a:endParaRPr lang="en-US"/>
          </a:p>
        </p:txBody>
      </p:sp>
    </p:spTree>
    <p:extLst>
      <p:ext uri="{BB962C8B-B14F-4D97-AF65-F5344CB8AC3E}">
        <p14:creationId xmlns:p14="http://schemas.microsoft.com/office/powerpoint/2010/main" val="65843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9</a:t>
            </a:fld>
            <a:endParaRPr lang="en-US"/>
          </a:p>
        </p:txBody>
      </p:sp>
    </p:spTree>
    <p:extLst>
      <p:ext uri="{BB962C8B-B14F-4D97-AF65-F5344CB8AC3E}">
        <p14:creationId xmlns:p14="http://schemas.microsoft.com/office/powerpoint/2010/main" val="192202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10</a:t>
            </a:fld>
            <a:endParaRPr lang="en-US"/>
          </a:p>
        </p:txBody>
      </p:sp>
    </p:spTree>
    <p:extLst>
      <p:ext uri="{BB962C8B-B14F-4D97-AF65-F5344CB8AC3E}">
        <p14:creationId xmlns:p14="http://schemas.microsoft.com/office/powerpoint/2010/main" val="260377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11</a:t>
            </a:fld>
            <a:endParaRPr lang="en-US"/>
          </a:p>
        </p:txBody>
      </p:sp>
    </p:spTree>
    <p:extLst>
      <p:ext uri="{BB962C8B-B14F-4D97-AF65-F5344CB8AC3E}">
        <p14:creationId xmlns:p14="http://schemas.microsoft.com/office/powerpoint/2010/main" val="292366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12</a:t>
            </a:fld>
            <a:endParaRPr lang="en-US"/>
          </a:p>
        </p:txBody>
      </p:sp>
    </p:spTree>
    <p:extLst>
      <p:ext uri="{BB962C8B-B14F-4D97-AF65-F5344CB8AC3E}">
        <p14:creationId xmlns:p14="http://schemas.microsoft.com/office/powerpoint/2010/main" val="26820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C9ED1-5B56-4C03-8A9C-00AF9DDD31FB}" type="slidenum">
              <a:rPr lang="en-US" smtClean="0"/>
              <a:t>13</a:t>
            </a:fld>
            <a:endParaRPr lang="en-US"/>
          </a:p>
        </p:txBody>
      </p:sp>
    </p:spTree>
    <p:extLst>
      <p:ext uri="{BB962C8B-B14F-4D97-AF65-F5344CB8AC3E}">
        <p14:creationId xmlns:p14="http://schemas.microsoft.com/office/powerpoint/2010/main" val="166271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404196"/>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87972" y="167768"/>
            <a:ext cx="7330054" cy="467995"/>
          </a:xfrm>
          <a:prstGeom prst="rect">
            <a:avLst/>
          </a:prstGeom>
        </p:spPr>
        <p:txBody>
          <a:bodyPr lIns="0" tIns="0" rIns="0" bIns="0"/>
          <a:lstStyle>
            <a:lvl1pPr>
              <a:defRPr sz="2900" b="1" i="0">
                <a:solidFill>
                  <a:srgbClr val="C00000"/>
                </a:solidFill>
                <a:latin typeface="Arial"/>
                <a:cs typeface="Arial"/>
              </a:defRPr>
            </a:lvl1pPr>
          </a:lstStyle>
          <a:p>
            <a:endParaRPr/>
          </a:p>
        </p:txBody>
      </p:sp>
      <p:sp>
        <p:nvSpPr>
          <p:cNvPr id="3" name="Holder 3"/>
          <p:cNvSpPr>
            <a:spLocks noGrp="1"/>
          </p:cNvSpPr>
          <p:nvPr>
            <p:ph type="body" idx="1"/>
          </p:nvPr>
        </p:nvSpPr>
        <p:spPr>
          <a:xfrm>
            <a:off x="2677921" y="1833372"/>
            <a:ext cx="4055269" cy="4602480"/>
          </a:xfrm>
          <a:prstGeom prst="rect">
            <a:avLst/>
          </a:prstGeom>
        </p:spPr>
        <p:txBody>
          <a:bodyPr lIns="0" tIns="0" rIns="0" bIns="0"/>
          <a:lstStyle>
            <a:lvl1pPr>
              <a:defRPr sz="14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3368040" y="6377940"/>
            <a:ext cx="316992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95300" y="6377940"/>
            <a:ext cx="227838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a:xfrm>
            <a:off x="450722" y="6490848"/>
            <a:ext cx="337079" cy="226059"/>
          </a:xfrm>
          <a:prstGeom prst="rect">
            <a:avLst/>
          </a:prstGeom>
        </p:spPr>
        <p:txBody>
          <a:bodyPr lIns="0" tIns="0" rIns="0" bIns="0"/>
          <a:lstStyle>
            <a:lvl1pPr>
              <a:defRPr sz="1300" b="1" i="0">
                <a:solidFill>
                  <a:srgbClr val="000066"/>
                </a:solidFill>
                <a:latin typeface="Verdana"/>
                <a:cs typeface="Verdana"/>
              </a:defRPr>
            </a:lvl1pPr>
          </a:lstStyle>
          <a:p>
            <a:pPr marL="38100">
              <a:spcBef>
                <a:spcPts val="100"/>
              </a:spcBef>
            </a:pPr>
            <a:fld id="{81D60167-4931-47E6-BA6A-407CBD079E47}" type="slidenum">
              <a:rPr lang="en-US" spc="-5" smtClean="0"/>
              <a:pPr marL="38100">
                <a:spcBef>
                  <a:spcPts val="100"/>
                </a:spcBef>
              </a:pPr>
              <a:t>‹#›</a:t>
            </a:fld>
            <a:endParaRPr lang="en-US" spc="-5" dirty="0"/>
          </a:p>
        </p:txBody>
      </p:sp>
    </p:spTree>
    <p:extLst>
      <p:ext uri="{BB962C8B-B14F-4D97-AF65-F5344CB8AC3E}">
        <p14:creationId xmlns:p14="http://schemas.microsoft.com/office/powerpoint/2010/main" val="291074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85043"/>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81038" y="6356350"/>
            <a:ext cx="2228850" cy="365125"/>
          </a:xfrm>
          <a:prstGeom prst="rect">
            <a:avLst/>
          </a:prstGeom>
        </p:spPr>
        <p:txBody>
          <a:bodyPr/>
          <a:lstStyle/>
          <a:p>
            <a:fld id="{BBD354C6-7883-4A94-8661-063F8DD3DE15}" type="datetimeFigureOut">
              <a:rPr lang="en-US" smtClean="0"/>
              <a:t>2/19/2024</a:t>
            </a:fld>
            <a:endParaRPr lang="en-US"/>
          </a:p>
        </p:txBody>
      </p:sp>
      <p:sp>
        <p:nvSpPr>
          <p:cNvPr id="5" name="Footer Placeholder 4"/>
          <p:cNvSpPr>
            <a:spLocks noGrp="1"/>
          </p:cNvSpPr>
          <p:nvPr>
            <p:ph type="ftr" sz="quarter" idx="11"/>
          </p:nvPr>
        </p:nvSpPr>
        <p:spPr>
          <a:xfrm>
            <a:off x="3281363" y="6356350"/>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0"/>
            <a:ext cx="2228850" cy="365125"/>
          </a:xfrm>
          <a:prstGeom prst="rect">
            <a:avLst/>
          </a:prstGeom>
        </p:spPr>
        <p:txBody>
          <a:bodyPr/>
          <a:lstStyle/>
          <a:p>
            <a:fld id="{EDBD9626-4F6B-402C-B29B-F542160FC3D5}" type="slidenum">
              <a:rPr lang="en-US" smtClean="0"/>
              <a:t>‹#›</a:t>
            </a:fld>
            <a:endParaRPr lang="en-US"/>
          </a:p>
        </p:txBody>
      </p:sp>
    </p:spTree>
    <p:extLst>
      <p:ext uri="{BB962C8B-B14F-4D97-AF65-F5344CB8AC3E}">
        <p14:creationId xmlns:p14="http://schemas.microsoft.com/office/powerpoint/2010/main" val="46603025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15443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31729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13880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38629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19160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084548"/>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96896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366713" y="6543675"/>
            <a:ext cx="2228850" cy="263525"/>
          </a:xfrm>
          <a:prstGeom prst="rect">
            <a:avLst/>
          </a:prstGeom>
        </p:spPr>
        <p:txBody>
          <a:bodyPr/>
          <a:lstStyle>
            <a:lvl1pPr algn="ctr">
              <a:defRPr sz="1200"/>
            </a:lvl1pPr>
          </a:lstStyle>
          <a:p>
            <a:fld id="{E9B6E23A-4619-4779-8025-A39D56682C1A}" type="slidenum">
              <a:rPr lang="en-US" smtClean="0"/>
              <a:pPr/>
              <a:t>‹#›</a:t>
            </a:fld>
            <a:endParaRPr lang="en-US"/>
          </a:p>
        </p:txBody>
      </p:sp>
    </p:spTree>
    <p:extLst>
      <p:ext uri="{BB962C8B-B14F-4D97-AF65-F5344CB8AC3E}">
        <p14:creationId xmlns:p14="http://schemas.microsoft.com/office/powerpoint/2010/main" val="1669493176"/>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06188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E22246-EDD3-1F38-3156-5A918AAAF977}"/>
              </a:ext>
            </a:extLst>
          </p:cNvPr>
          <p:cNvPicPr>
            <a:picLocks noChangeAspect="1"/>
          </p:cNvPicPr>
          <p:nvPr userDrawn="1"/>
        </p:nvPicPr>
        <p:blipFill>
          <a:blip r:embed="rId5"/>
          <a:stretch>
            <a:fillRect/>
          </a:stretch>
        </p:blipFill>
        <p:spPr>
          <a:xfrm>
            <a:off x="0" y="4762"/>
            <a:ext cx="9906000" cy="6848475"/>
          </a:xfrm>
          <a:prstGeom prst="rect">
            <a:avLst/>
          </a:prstGeom>
        </p:spPr>
      </p:pic>
    </p:spTree>
    <p:extLst>
      <p:ext uri="{BB962C8B-B14F-4D97-AF65-F5344CB8AC3E}">
        <p14:creationId xmlns:p14="http://schemas.microsoft.com/office/powerpoint/2010/main" val="1148385035"/>
      </p:ext>
    </p:extLst>
  </p:cSld>
  <p:clrMap bg1="lt1" tx1="dk1" bg2="lt2" tx2="dk2" accent1="accent1" accent2="accent2" accent3="accent3" accent4="accent4" accent5="accent5" accent6="accent6" hlink="hlink" folHlink="folHlink"/>
  <p:sldLayoutIdLst>
    <p:sldLayoutId id="2147483719" r:id="rId1"/>
    <p:sldLayoutId id="2147483732" r:id="rId2"/>
    <p:sldLayoutId id="2147483733" r:id="rId3"/>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656818"/>
      </p:ext>
    </p:extLst>
  </p:cSld>
  <p:clrMap bg1="lt1" tx1="dk1" bg2="lt2" tx2="dk2" accent1="accent1" accent2="accent2" accent3="accent3" accent4="accent4" accent5="accent5" accent6="accent6" hlink="hlink" folHlink="folHlink"/>
  <p:sldLayoutIdLst>
    <p:sldLayoutId id="2147483731" r:id="rId1"/>
  </p:sldLayoutIdLst>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40080" y="854626"/>
            <a:ext cx="5692461" cy="4278094"/>
          </a:xfrm>
          <a:prstGeom prst="rect">
            <a:avLst/>
          </a:prstGeom>
          <a:noFill/>
        </p:spPr>
        <p:txBody>
          <a:bodyPr wrap="square" rtlCol="0">
            <a:spAutoFit/>
          </a:bodyPr>
          <a:lstStyle/>
          <a:p>
            <a:pPr algn="ctr"/>
            <a:r>
              <a:rPr lang="en-US" b="1" dirty="0">
                <a:cs typeface="Times New Roman" panose="02020603050405020304" pitchFamily="18" charset="0"/>
              </a:rPr>
              <a:t>KHOA CÔNG NGHỆ THÔNG TIN</a:t>
            </a:r>
          </a:p>
          <a:p>
            <a:pPr algn="ctr"/>
            <a:r>
              <a:rPr lang="en-US" b="1" dirty="0">
                <a:cs typeface="Times New Roman" panose="02020603050405020304" pitchFamily="18" charset="0"/>
              </a:rPr>
              <a:t>MÔN HỌC: PHÂN TÍCH THIẾT KẾ HỆ THỐNG</a:t>
            </a:r>
          </a:p>
          <a:p>
            <a:pPr algn="ctr">
              <a:spcAft>
                <a:spcPts val="600"/>
              </a:spcAft>
            </a:pPr>
            <a:endParaRPr lang="en-US" sz="1100" b="1" dirty="0">
              <a:latin typeface="Bahnschrift SemiBold Condensed" panose="020B0502040204020203" pitchFamily="34" charset="0"/>
              <a:cs typeface="Times New Roman" panose="02020603050405020304" pitchFamily="18" charset="0"/>
            </a:endParaRPr>
          </a:p>
          <a:p>
            <a:pPr algn="ctr">
              <a:spcBef>
                <a:spcPts val="600"/>
              </a:spcBef>
              <a:spcAft>
                <a:spcPts val="600"/>
              </a:spcAft>
            </a:pPr>
            <a:r>
              <a:rPr lang="en-US" sz="3200">
                <a:solidFill>
                  <a:srgbClr val="FF6600"/>
                </a:solidFill>
                <a:latin typeface="Arial" panose="020B0604020202020204" pitchFamily="34" charset="0"/>
                <a:cs typeface="Arial" panose="020B0604020202020204" pitchFamily="34" charset="0"/>
              </a:rPr>
              <a:t>BÀI 3:</a:t>
            </a:r>
            <a:endParaRPr lang="en-US" sz="3200" dirty="0">
              <a:solidFill>
                <a:srgbClr val="FF6600"/>
              </a:solidFill>
              <a:latin typeface="Arial" panose="020B0604020202020204" pitchFamily="34" charset="0"/>
              <a:cs typeface="Arial" panose="020B0604020202020204" pitchFamily="34" charset="0"/>
            </a:endParaRPr>
          </a:p>
          <a:p>
            <a:pPr algn="ctr">
              <a:spcAft>
                <a:spcPts val="600"/>
              </a:spcAft>
            </a:pPr>
            <a:r>
              <a:rPr lang="en-US" sz="4400" b="1" dirty="0">
                <a:solidFill>
                  <a:srgbClr val="FF6600"/>
                </a:solidFill>
                <a:latin typeface="Arial" panose="020B0604020202020204" pitchFamily="34" charset="0"/>
                <a:cs typeface="Arial" panose="020B0604020202020204" pitchFamily="34" charset="0"/>
              </a:rPr>
              <a:t>NGÔN NGỮ MÔ HÌNH HÓA HƯỚNG ĐỐI TƯỢNG</a:t>
            </a:r>
          </a:p>
          <a:p>
            <a:pPr algn="ctr">
              <a:spcAft>
                <a:spcPts val="600"/>
              </a:spcAft>
            </a:pPr>
            <a:endParaRPr lang="en-US" b="1">
              <a:cs typeface="Times New Roman" panose="02020603050405020304" pitchFamily="18" charset="0"/>
            </a:endParaRPr>
          </a:p>
          <a:p>
            <a:pPr algn="ctr">
              <a:spcAft>
                <a:spcPts val="600"/>
              </a:spcAft>
            </a:pPr>
            <a:r>
              <a:rPr lang="en-US" b="1">
                <a:cs typeface="Times New Roman" panose="02020603050405020304" pitchFamily="18" charset="0"/>
              </a:rPr>
              <a:t>Biên </a:t>
            </a:r>
            <a:r>
              <a:rPr lang="en-US" b="1" dirty="0" err="1">
                <a:cs typeface="Times New Roman" panose="02020603050405020304" pitchFamily="18" charset="0"/>
              </a:rPr>
              <a:t>soạn</a:t>
            </a:r>
            <a:r>
              <a:rPr lang="en-US" b="1" dirty="0">
                <a:cs typeface="Times New Roman" panose="02020603050405020304" pitchFamily="18" charset="0"/>
              </a:rPr>
              <a:t>: </a:t>
            </a:r>
            <a:r>
              <a:rPr lang="en-US" b="1" err="1">
                <a:cs typeface="Times New Roman" panose="02020603050405020304" pitchFamily="18" charset="0"/>
              </a:rPr>
              <a:t>Ths</a:t>
            </a:r>
            <a:r>
              <a:rPr lang="en-US" b="1">
                <a:cs typeface="Times New Roman" panose="02020603050405020304" pitchFamily="18" charset="0"/>
              </a:rPr>
              <a:t>.Lưu Thị Thảo</a:t>
            </a:r>
            <a:endParaRPr lang="en-US" sz="2000" b="1" dirty="0">
              <a:cs typeface="Times New Roman" panose="02020603050405020304" pitchFamily="18" charset="0"/>
            </a:endParaRPr>
          </a:p>
        </p:txBody>
      </p:sp>
    </p:spTree>
    <p:extLst>
      <p:ext uri="{BB962C8B-B14F-4D97-AF65-F5344CB8AC3E}">
        <p14:creationId xmlns:p14="http://schemas.microsoft.com/office/powerpoint/2010/main" val="323219114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667" y="177569"/>
            <a:ext cx="7330054" cy="467995"/>
          </a:xfrm>
        </p:spPr>
        <p:txBody>
          <a:bodyPr/>
          <a:lstStyle/>
          <a:p>
            <a:r>
              <a:rPr lang="en-US" dirty="0">
                <a:solidFill>
                  <a:schemeClr val="bg1"/>
                </a:solidFill>
              </a:rPr>
              <a:t>2.1. GIỚI THIỆU TỔNG QUAN VỀ UML</a:t>
            </a:r>
          </a:p>
        </p:txBody>
      </p:sp>
      <p:sp>
        <p:nvSpPr>
          <p:cNvPr id="3" name="Content Placeholder 2"/>
          <p:cNvSpPr>
            <a:spLocks noGrp="1"/>
          </p:cNvSpPr>
          <p:nvPr>
            <p:ph idx="1"/>
          </p:nvPr>
        </p:nvSpPr>
        <p:spPr>
          <a:xfrm>
            <a:off x="640552" y="994584"/>
            <a:ext cx="8851317" cy="5460192"/>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Ví</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về</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endPar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a:t>
            </a:fld>
            <a:endParaRPr lang="en-US">
              <a:solidFill>
                <a:srgbClr val="000066"/>
              </a:solidFill>
            </a:endParaRPr>
          </a:p>
        </p:txBody>
      </p:sp>
      <p:grpSp>
        <p:nvGrpSpPr>
          <p:cNvPr id="14" name="Group 13"/>
          <p:cNvGrpSpPr/>
          <p:nvPr/>
        </p:nvGrpSpPr>
        <p:grpSpPr>
          <a:xfrm>
            <a:off x="4162425" y="1944562"/>
            <a:ext cx="5181600" cy="2199920"/>
            <a:chOff x="1371600" y="2631935"/>
            <a:chExt cx="6880225" cy="2962416"/>
          </a:xfrm>
        </p:grpSpPr>
        <p:grpSp>
          <p:nvGrpSpPr>
            <p:cNvPr id="5" name="Group 87"/>
            <p:cNvGrpSpPr>
              <a:grpSpLocks/>
            </p:cNvGrpSpPr>
            <p:nvPr/>
          </p:nvGrpSpPr>
          <p:grpSpPr bwMode="auto">
            <a:xfrm>
              <a:off x="1371600" y="2655888"/>
              <a:ext cx="6880225" cy="2938463"/>
              <a:chOff x="912" y="624"/>
              <a:chExt cx="4334" cy="1851"/>
            </a:xfrm>
          </p:grpSpPr>
          <p:sp>
            <p:nvSpPr>
              <p:cNvPr id="7" name="Text Box 89"/>
              <p:cNvSpPr txBox="1">
                <a:spLocks noChangeArrowheads="1"/>
              </p:cNvSpPr>
              <p:nvPr/>
            </p:nvSpPr>
            <p:spPr bwMode="auto">
              <a:xfrm>
                <a:off x="1440" y="1996"/>
                <a:ext cx="107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chemeClr val="folHlink"/>
                  </a:buClr>
                  <a:buFont typeface="Wingdings" panose="05000000000000000000" pitchFamily="2" charset="2"/>
                  <a:buNone/>
                </a:pPr>
                <a:r>
                  <a:rPr kumimoji="1" lang="en-US" altLang="en-US" sz="1600"/>
                  <a:t>Thế giới thực</a:t>
                </a:r>
              </a:p>
            </p:txBody>
          </p:sp>
          <p:sp>
            <p:nvSpPr>
              <p:cNvPr id="8" name="Text Box 90"/>
              <p:cNvSpPr txBox="1">
                <a:spLocks noChangeArrowheads="1"/>
              </p:cNvSpPr>
              <p:nvPr/>
            </p:nvSpPr>
            <p:spPr bwMode="auto">
              <a:xfrm>
                <a:off x="3600" y="1979"/>
                <a:ext cx="164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buClr>
                    <a:schemeClr val="folHlink"/>
                  </a:buClr>
                  <a:buFont typeface="Wingdings" panose="05000000000000000000" pitchFamily="2" charset="2"/>
                  <a:buNone/>
                </a:pPr>
                <a:r>
                  <a:rPr kumimoji="1" lang="en-US" altLang="en-US" sz="1600"/>
                  <a:t>Mô hình: Quả địa cầu học sinh</a:t>
                </a:r>
              </a:p>
            </p:txBody>
          </p:sp>
          <p:pic>
            <p:nvPicPr>
              <p:cNvPr id="9" name="Picture 91" descr="3df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2" y="624"/>
                <a:ext cx="1824" cy="13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AutoShape 92"/>
              <p:cNvSpPr>
                <a:spLocks noChangeArrowheads="1"/>
              </p:cNvSpPr>
              <p:nvPr/>
            </p:nvSpPr>
            <p:spPr bwMode="auto">
              <a:xfrm>
                <a:off x="2880" y="1035"/>
                <a:ext cx="720" cy="57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buClr>
                    <a:schemeClr val="folHlink"/>
                  </a:buClr>
                  <a:buFont typeface="Wingdings" panose="05000000000000000000" pitchFamily="2" charset="2"/>
                  <a:buChar char="§"/>
                </a:pPr>
                <a:endParaRPr kumimoji="1" lang="en-US" altLang="en-US" sz="1600"/>
              </a:p>
            </p:txBody>
          </p:sp>
        </p:grpSp>
        <p:pic>
          <p:nvPicPr>
            <p:cNvPr id="13" name="Picture 12"/>
            <p:cNvPicPr>
              <a:picLocks noChangeAspect="1"/>
            </p:cNvPicPr>
            <p:nvPr/>
          </p:nvPicPr>
          <p:blipFill>
            <a:blip r:embed="rId4"/>
            <a:stretch>
              <a:fillRect/>
            </a:stretch>
          </p:blipFill>
          <p:spPr>
            <a:xfrm>
              <a:off x="6048545" y="2631935"/>
              <a:ext cx="2143125" cy="2143125"/>
            </a:xfrm>
            <a:prstGeom prst="rect">
              <a:avLst/>
            </a:prstGeom>
            <a:ln>
              <a:noFill/>
            </a:ln>
            <a:effectLst>
              <a:softEdge rad="112500"/>
            </a:effectLst>
          </p:spPr>
        </p:pic>
      </p:grpSp>
      <p:grpSp>
        <p:nvGrpSpPr>
          <p:cNvPr id="15" name="Group 3"/>
          <p:cNvGrpSpPr>
            <a:grpSpLocks/>
          </p:cNvGrpSpPr>
          <p:nvPr/>
        </p:nvGrpSpPr>
        <p:grpSpPr bwMode="auto">
          <a:xfrm>
            <a:off x="847608" y="3965114"/>
            <a:ext cx="6400800" cy="2300288"/>
            <a:chOff x="1152" y="2452"/>
            <a:chExt cx="4032" cy="1449"/>
          </a:xfrm>
        </p:grpSpPr>
        <p:sp>
          <p:nvSpPr>
            <p:cNvPr id="16" name="Text Box 4"/>
            <p:cNvSpPr txBox="1">
              <a:spLocks noChangeArrowheads="1"/>
            </p:cNvSpPr>
            <p:nvPr/>
          </p:nvSpPr>
          <p:spPr bwMode="auto">
            <a:xfrm>
              <a:off x="4284" y="2864"/>
              <a:ext cx="9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rgbClr val="C00000"/>
                  </a:solidFill>
                </a:rPr>
                <a:t>Thế giới thực</a:t>
              </a:r>
            </a:p>
          </p:txBody>
        </p:sp>
        <p:sp>
          <p:nvSpPr>
            <p:cNvPr id="17" name="AutoShape 5"/>
            <p:cNvSpPr>
              <a:spLocks noChangeArrowheads="1"/>
            </p:cNvSpPr>
            <p:nvPr/>
          </p:nvSpPr>
          <p:spPr bwMode="auto">
            <a:xfrm>
              <a:off x="1152" y="3216"/>
              <a:ext cx="3171" cy="685"/>
            </a:xfrm>
            <a:prstGeom prst="roundRect">
              <a:avLst>
                <a:gd name="adj" fmla="val 16667"/>
              </a:avLst>
            </a:prstGeom>
            <a:solidFill>
              <a:srgbClr val="D9FFEE"/>
            </a:solidFill>
            <a:ln w="9525">
              <a:solidFill>
                <a:srgbClr val="000000"/>
              </a:solidFill>
              <a:round/>
              <a:headEnd/>
              <a:tailEnd/>
            </a:ln>
            <a:effectLst>
              <a:outerShdw dist="35921" dir="2700000" algn="ctr" rotWithShape="0">
                <a:srgbClr val="808080"/>
              </a:outerShdw>
            </a:effectLst>
          </p:spPr>
          <p:txBody>
            <a:bodyPr/>
            <a:lstStyle/>
            <a:p>
              <a:endParaRPr lang="en-US"/>
            </a:p>
          </p:txBody>
        </p:sp>
        <p:sp>
          <p:nvSpPr>
            <p:cNvPr id="18" name="Text Box 6"/>
            <p:cNvSpPr txBox="1">
              <a:spLocks noChangeArrowheads="1"/>
            </p:cNvSpPr>
            <p:nvPr/>
          </p:nvSpPr>
          <p:spPr bwMode="auto">
            <a:xfrm>
              <a:off x="1240" y="3421"/>
              <a:ext cx="488"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Ôtô</a:t>
              </a:r>
            </a:p>
          </p:txBody>
        </p:sp>
        <p:sp>
          <p:nvSpPr>
            <p:cNvPr id="19" name="Text Box 7"/>
            <p:cNvSpPr txBox="1">
              <a:spLocks noChangeArrowheads="1"/>
            </p:cNvSpPr>
            <p:nvPr/>
          </p:nvSpPr>
          <p:spPr bwMode="auto">
            <a:xfrm>
              <a:off x="2544" y="3381"/>
              <a:ext cx="665"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Con người</a:t>
              </a:r>
            </a:p>
          </p:txBody>
        </p:sp>
        <p:sp>
          <p:nvSpPr>
            <p:cNvPr id="20" name="Line 8"/>
            <p:cNvSpPr>
              <a:spLocks noChangeShapeType="1"/>
            </p:cNvSpPr>
            <p:nvPr/>
          </p:nvSpPr>
          <p:spPr bwMode="auto">
            <a:xfrm flipH="1" flipV="1">
              <a:off x="1728" y="3552"/>
              <a:ext cx="81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Text Box 9"/>
            <p:cNvSpPr txBox="1">
              <a:spLocks noChangeArrowheads="1"/>
            </p:cNvSpPr>
            <p:nvPr/>
          </p:nvSpPr>
          <p:spPr bwMode="auto">
            <a:xfrm>
              <a:off x="3754" y="3373"/>
              <a:ext cx="422" cy="2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lnSpc>
                  <a:spcPct val="110000"/>
                </a:lnSpc>
              </a:pPr>
              <a:r>
                <a:rPr lang="en-US" altLang="en-US" sz="1400">
                  <a:solidFill>
                    <a:srgbClr val="000000"/>
                  </a:solidFill>
                  <a:latin typeface="Arial" panose="020B0604020202020204" pitchFamily="34" charset="0"/>
                </a:rPr>
                <a:t>Sách</a:t>
              </a:r>
            </a:p>
          </p:txBody>
        </p:sp>
        <p:sp>
          <p:nvSpPr>
            <p:cNvPr id="22" name="Line 10"/>
            <p:cNvSpPr>
              <a:spLocks noChangeShapeType="1"/>
            </p:cNvSpPr>
            <p:nvPr/>
          </p:nvSpPr>
          <p:spPr bwMode="auto">
            <a:xfrm flipV="1">
              <a:off x="3216" y="3552"/>
              <a:ext cx="52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Text Box 11"/>
            <p:cNvSpPr txBox="1">
              <a:spLocks noChangeArrowheads="1"/>
            </p:cNvSpPr>
            <p:nvPr/>
          </p:nvSpPr>
          <p:spPr bwMode="auto">
            <a:xfrm>
              <a:off x="3218" y="3373"/>
              <a:ext cx="574"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chemeClr val="folHlink"/>
                  </a:solidFill>
                </a:rPr>
                <a:t>Đọc </a:t>
              </a:r>
              <a:r>
                <a:rPr lang="en-US" altLang="en-US" sz="1400">
                  <a:solidFill>
                    <a:schemeClr val="folHlink"/>
                  </a:solidFill>
                  <a:sym typeface="Webdings" panose="05030102010509060703" pitchFamily="18" charset="2"/>
                </a:rPr>
                <a:t></a:t>
              </a:r>
              <a:endParaRPr lang="en-US" altLang="en-US" sz="1400">
                <a:solidFill>
                  <a:schemeClr val="folHlink"/>
                </a:solidFill>
              </a:endParaRPr>
            </a:p>
          </p:txBody>
        </p:sp>
        <p:sp>
          <p:nvSpPr>
            <p:cNvPr id="24" name="Text Box 12"/>
            <p:cNvSpPr txBox="1">
              <a:spLocks noChangeArrowheads="1"/>
            </p:cNvSpPr>
            <p:nvPr/>
          </p:nvSpPr>
          <p:spPr bwMode="auto">
            <a:xfrm>
              <a:off x="1680" y="3373"/>
              <a:ext cx="933"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400">
                  <a:solidFill>
                    <a:srgbClr val="000000"/>
                  </a:solidFill>
                </a:rPr>
                <a:t>  </a:t>
              </a:r>
              <a:r>
                <a:rPr lang="en-US" altLang="en-US" sz="1400">
                  <a:solidFill>
                    <a:schemeClr val="folHlink"/>
                  </a:solidFill>
                  <a:sym typeface="Webdings" panose="05030102010509060703" pitchFamily="18" charset="2"/>
                </a:rPr>
                <a:t>Làm chủ</a:t>
              </a:r>
              <a:endParaRPr lang="en-US" altLang="en-US" sz="1400">
                <a:solidFill>
                  <a:schemeClr val="folHlink"/>
                </a:solidFill>
              </a:endParaRPr>
            </a:p>
          </p:txBody>
        </p:sp>
        <p:sp>
          <p:nvSpPr>
            <p:cNvPr id="25" name="Text Box 13"/>
            <p:cNvSpPr txBox="1">
              <a:spLocks noChangeArrowheads="1"/>
            </p:cNvSpPr>
            <p:nvPr/>
          </p:nvSpPr>
          <p:spPr bwMode="auto">
            <a:xfrm>
              <a:off x="4320" y="3452"/>
              <a:ext cx="60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400">
                  <a:solidFill>
                    <a:srgbClr val="C00000"/>
                  </a:solidFill>
                </a:rPr>
                <a:t>Mô hình</a:t>
              </a:r>
            </a:p>
          </p:txBody>
        </p:sp>
        <p:grpSp>
          <p:nvGrpSpPr>
            <p:cNvPr id="26" name="Group 14"/>
            <p:cNvGrpSpPr>
              <a:grpSpLocks/>
            </p:cNvGrpSpPr>
            <p:nvPr/>
          </p:nvGrpSpPr>
          <p:grpSpPr bwMode="auto">
            <a:xfrm>
              <a:off x="2544" y="2452"/>
              <a:ext cx="528" cy="716"/>
              <a:chOff x="2688" y="2452"/>
              <a:chExt cx="402" cy="640"/>
            </a:xfrm>
          </p:grpSpPr>
          <p:grpSp>
            <p:nvGrpSpPr>
              <p:cNvPr id="29" name="Group 15"/>
              <p:cNvGrpSpPr>
                <a:grpSpLocks/>
              </p:cNvGrpSpPr>
              <p:nvPr/>
            </p:nvGrpSpPr>
            <p:grpSpPr bwMode="auto">
              <a:xfrm>
                <a:off x="2853" y="2553"/>
                <a:ext cx="70" cy="20"/>
                <a:chOff x="4847" y="1951"/>
                <a:chExt cx="122" cy="35"/>
              </a:xfrm>
            </p:grpSpPr>
            <p:sp>
              <p:nvSpPr>
                <p:cNvPr id="97" name="Freeform 16"/>
                <p:cNvSpPr>
                  <a:spLocks/>
                </p:cNvSpPr>
                <p:nvPr/>
              </p:nvSpPr>
              <p:spPr bwMode="auto">
                <a:xfrm>
                  <a:off x="4958" y="1951"/>
                  <a:ext cx="11" cy="35"/>
                </a:xfrm>
                <a:custGeom>
                  <a:avLst/>
                  <a:gdLst>
                    <a:gd name="T0" fmla="*/ 1 w 43"/>
                    <a:gd name="T1" fmla="*/ 9 h 138"/>
                    <a:gd name="T2" fmla="*/ 18 w 43"/>
                    <a:gd name="T3" fmla="*/ 1 h 138"/>
                    <a:gd name="T4" fmla="*/ 26 w 43"/>
                    <a:gd name="T5" fmla="*/ 0 h 138"/>
                    <a:gd name="T6" fmla="*/ 32 w 43"/>
                    <a:gd name="T7" fmla="*/ 0 h 138"/>
                    <a:gd name="T8" fmla="*/ 35 w 43"/>
                    <a:gd name="T9" fmla="*/ 1 h 138"/>
                    <a:gd name="T10" fmla="*/ 39 w 43"/>
                    <a:gd name="T11" fmla="*/ 3 h 138"/>
                    <a:gd name="T12" fmla="*/ 42 w 43"/>
                    <a:gd name="T13" fmla="*/ 11 h 138"/>
                    <a:gd name="T14" fmla="*/ 43 w 43"/>
                    <a:gd name="T15" fmla="*/ 19 h 138"/>
                    <a:gd name="T16" fmla="*/ 42 w 43"/>
                    <a:gd name="T17" fmla="*/ 29 h 138"/>
                    <a:gd name="T18" fmla="*/ 41 w 43"/>
                    <a:gd name="T19" fmla="*/ 37 h 138"/>
                    <a:gd name="T20" fmla="*/ 36 w 43"/>
                    <a:gd name="T21" fmla="*/ 46 h 138"/>
                    <a:gd name="T22" fmla="*/ 33 w 43"/>
                    <a:gd name="T23" fmla="*/ 53 h 138"/>
                    <a:gd name="T24" fmla="*/ 28 w 43"/>
                    <a:gd name="T25" fmla="*/ 59 h 138"/>
                    <a:gd name="T26" fmla="*/ 26 w 43"/>
                    <a:gd name="T27" fmla="*/ 68 h 138"/>
                    <a:gd name="T28" fmla="*/ 26 w 43"/>
                    <a:gd name="T29" fmla="*/ 75 h 138"/>
                    <a:gd name="T30" fmla="*/ 26 w 43"/>
                    <a:gd name="T31" fmla="*/ 88 h 138"/>
                    <a:gd name="T32" fmla="*/ 26 w 43"/>
                    <a:gd name="T33" fmla="*/ 98 h 138"/>
                    <a:gd name="T34" fmla="*/ 27 w 43"/>
                    <a:gd name="T35" fmla="*/ 107 h 138"/>
                    <a:gd name="T36" fmla="*/ 26 w 43"/>
                    <a:gd name="T37" fmla="*/ 115 h 138"/>
                    <a:gd name="T38" fmla="*/ 22 w 43"/>
                    <a:gd name="T39" fmla="*/ 124 h 138"/>
                    <a:gd name="T40" fmla="*/ 18 w 43"/>
                    <a:gd name="T41" fmla="*/ 129 h 138"/>
                    <a:gd name="T42" fmla="*/ 11 w 43"/>
                    <a:gd name="T43" fmla="*/ 135 h 138"/>
                    <a:gd name="T44" fmla="*/ 0 w 43"/>
                    <a:gd name="T45" fmla="*/ 138 h 138"/>
                    <a:gd name="T46" fmla="*/ 1 w 43"/>
                    <a:gd name="T47"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38">
                      <a:moveTo>
                        <a:pt x="1" y="9"/>
                      </a:moveTo>
                      <a:lnTo>
                        <a:pt x="18" y="1"/>
                      </a:lnTo>
                      <a:lnTo>
                        <a:pt x="26" y="0"/>
                      </a:lnTo>
                      <a:lnTo>
                        <a:pt x="32" y="0"/>
                      </a:lnTo>
                      <a:lnTo>
                        <a:pt x="35" y="1"/>
                      </a:lnTo>
                      <a:lnTo>
                        <a:pt x="39" y="3"/>
                      </a:lnTo>
                      <a:lnTo>
                        <a:pt x="42" y="11"/>
                      </a:lnTo>
                      <a:lnTo>
                        <a:pt x="43" y="19"/>
                      </a:lnTo>
                      <a:lnTo>
                        <a:pt x="42" y="29"/>
                      </a:lnTo>
                      <a:lnTo>
                        <a:pt x="41" y="37"/>
                      </a:lnTo>
                      <a:lnTo>
                        <a:pt x="36" y="46"/>
                      </a:lnTo>
                      <a:lnTo>
                        <a:pt x="33" y="53"/>
                      </a:lnTo>
                      <a:lnTo>
                        <a:pt x="28" y="59"/>
                      </a:lnTo>
                      <a:lnTo>
                        <a:pt x="26" y="68"/>
                      </a:lnTo>
                      <a:lnTo>
                        <a:pt x="26" y="75"/>
                      </a:lnTo>
                      <a:lnTo>
                        <a:pt x="26" y="88"/>
                      </a:lnTo>
                      <a:lnTo>
                        <a:pt x="26" y="98"/>
                      </a:lnTo>
                      <a:lnTo>
                        <a:pt x="27" y="107"/>
                      </a:lnTo>
                      <a:lnTo>
                        <a:pt x="26" y="115"/>
                      </a:lnTo>
                      <a:lnTo>
                        <a:pt x="22" y="124"/>
                      </a:lnTo>
                      <a:lnTo>
                        <a:pt x="18" y="129"/>
                      </a:lnTo>
                      <a:lnTo>
                        <a:pt x="11" y="135"/>
                      </a:lnTo>
                      <a:lnTo>
                        <a:pt x="0" y="138"/>
                      </a:lnTo>
                      <a:lnTo>
                        <a:pt x="1" y="9"/>
                      </a:lnTo>
                      <a:close/>
                    </a:path>
                  </a:pathLst>
                </a:custGeom>
                <a:solidFill>
                  <a:srgbClr val="FFC080"/>
                </a:solidFill>
                <a:ln w="9525" cmpd="sng">
                  <a:solidFill>
                    <a:srgbClr val="000000"/>
                  </a:solidFill>
                  <a:prstDash val="solid"/>
                  <a:round/>
                  <a:headEnd/>
                  <a:tailEnd/>
                </a:ln>
              </p:spPr>
              <p:txBody>
                <a:bodyPr/>
                <a:lstStyle/>
                <a:p>
                  <a:endParaRPr lang="en-US"/>
                </a:p>
              </p:txBody>
            </p:sp>
            <p:sp>
              <p:nvSpPr>
                <p:cNvPr id="98" name="Freeform 17"/>
                <p:cNvSpPr>
                  <a:spLocks/>
                </p:cNvSpPr>
                <p:nvPr/>
              </p:nvSpPr>
              <p:spPr bwMode="auto">
                <a:xfrm>
                  <a:off x="4847" y="1951"/>
                  <a:ext cx="11" cy="35"/>
                </a:xfrm>
                <a:custGeom>
                  <a:avLst/>
                  <a:gdLst>
                    <a:gd name="T0" fmla="*/ 42 w 42"/>
                    <a:gd name="T1" fmla="*/ 9 h 138"/>
                    <a:gd name="T2" fmla="*/ 25 w 42"/>
                    <a:gd name="T3" fmla="*/ 1 h 138"/>
                    <a:gd name="T4" fmla="*/ 18 w 42"/>
                    <a:gd name="T5" fmla="*/ 0 h 138"/>
                    <a:gd name="T6" fmla="*/ 11 w 42"/>
                    <a:gd name="T7" fmla="*/ 0 h 138"/>
                    <a:gd name="T8" fmla="*/ 7 w 42"/>
                    <a:gd name="T9" fmla="*/ 1 h 138"/>
                    <a:gd name="T10" fmla="*/ 4 w 42"/>
                    <a:gd name="T11" fmla="*/ 3 h 138"/>
                    <a:gd name="T12" fmla="*/ 1 w 42"/>
                    <a:gd name="T13" fmla="*/ 11 h 138"/>
                    <a:gd name="T14" fmla="*/ 0 w 42"/>
                    <a:gd name="T15" fmla="*/ 19 h 138"/>
                    <a:gd name="T16" fmla="*/ 0 w 42"/>
                    <a:gd name="T17" fmla="*/ 29 h 138"/>
                    <a:gd name="T18" fmla="*/ 1 w 42"/>
                    <a:gd name="T19" fmla="*/ 37 h 138"/>
                    <a:gd name="T20" fmla="*/ 6 w 42"/>
                    <a:gd name="T21" fmla="*/ 46 h 138"/>
                    <a:gd name="T22" fmla="*/ 11 w 42"/>
                    <a:gd name="T23" fmla="*/ 53 h 138"/>
                    <a:gd name="T24" fmla="*/ 14 w 42"/>
                    <a:gd name="T25" fmla="*/ 59 h 138"/>
                    <a:gd name="T26" fmla="*/ 16 w 42"/>
                    <a:gd name="T27" fmla="*/ 68 h 138"/>
                    <a:gd name="T28" fmla="*/ 18 w 42"/>
                    <a:gd name="T29" fmla="*/ 75 h 138"/>
                    <a:gd name="T30" fmla="*/ 16 w 42"/>
                    <a:gd name="T31" fmla="*/ 88 h 138"/>
                    <a:gd name="T32" fmla="*/ 16 w 42"/>
                    <a:gd name="T33" fmla="*/ 98 h 138"/>
                    <a:gd name="T34" fmla="*/ 15 w 42"/>
                    <a:gd name="T35" fmla="*/ 107 h 138"/>
                    <a:gd name="T36" fmla="*/ 16 w 42"/>
                    <a:gd name="T37" fmla="*/ 115 h 138"/>
                    <a:gd name="T38" fmla="*/ 20 w 42"/>
                    <a:gd name="T39" fmla="*/ 124 h 138"/>
                    <a:gd name="T40" fmla="*/ 25 w 42"/>
                    <a:gd name="T41" fmla="*/ 129 h 138"/>
                    <a:gd name="T42" fmla="*/ 32 w 42"/>
                    <a:gd name="T43" fmla="*/ 135 h 138"/>
                    <a:gd name="T44" fmla="*/ 42 w 42"/>
                    <a:gd name="T45" fmla="*/ 138 h 138"/>
                    <a:gd name="T46" fmla="*/ 42 w 42"/>
                    <a:gd name="T47"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138">
                      <a:moveTo>
                        <a:pt x="42" y="9"/>
                      </a:moveTo>
                      <a:lnTo>
                        <a:pt x="25" y="1"/>
                      </a:lnTo>
                      <a:lnTo>
                        <a:pt x="18" y="0"/>
                      </a:lnTo>
                      <a:lnTo>
                        <a:pt x="11" y="0"/>
                      </a:lnTo>
                      <a:lnTo>
                        <a:pt x="7" y="1"/>
                      </a:lnTo>
                      <a:lnTo>
                        <a:pt x="4" y="3"/>
                      </a:lnTo>
                      <a:lnTo>
                        <a:pt x="1" y="11"/>
                      </a:lnTo>
                      <a:lnTo>
                        <a:pt x="0" y="19"/>
                      </a:lnTo>
                      <a:lnTo>
                        <a:pt x="0" y="29"/>
                      </a:lnTo>
                      <a:lnTo>
                        <a:pt x="1" y="37"/>
                      </a:lnTo>
                      <a:lnTo>
                        <a:pt x="6" y="46"/>
                      </a:lnTo>
                      <a:lnTo>
                        <a:pt x="11" y="53"/>
                      </a:lnTo>
                      <a:lnTo>
                        <a:pt x="14" y="59"/>
                      </a:lnTo>
                      <a:lnTo>
                        <a:pt x="16" y="68"/>
                      </a:lnTo>
                      <a:lnTo>
                        <a:pt x="18" y="75"/>
                      </a:lnTo>
                      <a:lnTo>
                        <a:pt x="16" y="88"/>
                      </a:lnTo>
                      <a:lnTo>
                        <a:pt x="16" y="98"/>
                      </a:lnTo>
                      <a:lnTo>
                        <a:pt x="15" y="107"/>
                      </a:lnTo>
                      <a:lnTo>
                        <a:pt x="16" y="115"/>
                      </a:lnTo>
                      <a:lnTo>
                        <a:pt x="20" y="124"/>
                      </a:lnTo>
                      <a:lnTo>
                        <a:pt x="25" y="129"/>
                      </a:lnTo>
                      <a:lnTo>
                        <a:pt x="32" y="135"/>
                      </a:lnTo>
                      <a:lnTo>
                        <a:pt x="42" y="138"/>
                      </a:lnTo>
                      <a:lnTo>
                        <a:pt x="42" y="9"/>
                      </a:lnTo>
                      <a:close/>
                    </a:path>
                  </a:pathLst>
                </a:custGeom>
                <a:solidFill>
                  <a:srgbClr val="FFC080"/>
                </a:solidFill>
                <a:ln w="9525" cmpd="sng">
                  <a:solidFill>
                    <a:srgbClr val="000000"/>
                  </a:solidFill>
                  <a:prstDash val="solid"/>
                  <a:round/>
                  <a:headEnd/>
                  <a:tailEnd/>
                </a:ln>
              </p:spPr>
              <p:txBody>
                <a:bodyPr/>
                <a:lstStyle/>
                <a:p>
                  <a:endParaRPr lang="en-US"/>
                </a:p>
              </p:txBody>
            </p:sp>
          </p:grpSp>
          <p:sp>
            <p:nvSpPr>
              <p:cNvPr id="30" name="Rectangle 18"/>
              <p:cNvSpPr>
                <a:spLocks noChangeArrowheads="1"/>
              </p:cNvSpPr>
              <p:nvPr/>
            </p:nvSpPr>
            <p:spPr bwMode="auto">
              <a:xfrm>
                <a:off x="2872" y="2607"/>
                <a:ext cx="33" cy="22"/>
              </a:xfrm>
              <a:prstGeom prst="rect">
                <a:avLst/>
              </a:prstGeom>
              <a:solidFill>
                <a:srgbClr val="FFC080"/>
              </a:solidFill>
              <a:ln w="9525">
                <a:solidFill>
                  <a:srgbClr val="000000"/>
                </a:solidFill>
                <a:miter lim="800000"/>
                <a:headEnd/>
                <a:tailEnd/>
              </a:ln>
            </p:spPr>
            <p:txBody>
              <a:bodyPr/>
              <a:lstStyle/>
              <a:p>
                <a:endParaRPr lang="en-US"/>
              </a:p>
            </p:txBody>
          </p:sp>
          <p:sp>
            <p:nvSpPr>
              <p:cNvPr id="31" name="Freeform 19"/>
              <p:cNvSpPr>
                <a:spLocks/>
              </p:cNvSpPr>
              <p:nvPr/>
            </p:nvSpPr>
            <p:spPr bwMode="auto">
              <a:xfrm>
                <a:off x="2858" y="2516"/>
                <a:ext cx="61" cy="99"/>
              </a:xfrm>
              <a:custGeom>
                <a:avLst/>
                <a:gdLst>
                  <a:gd name="T0" fmla="*/ 28 w 425"/>
                  <a:gd name="T1" fmla="*/ 142 h 695"/>
                  <a:gd name="T2" fmla="*/ 11 w 425"/>
                  <a:gd name="T3" fmla="*/ 203 h 695"/>
                  <a:gd name="T4" fmla="*/ 2 w 425"/>
                  <a:gd name="T5" fmla="*/ 282 h 695"/>
                  <a:gd name="T6" fmla="*/ 0 w 425"/>
                  <a:gd name="T7" fmla="*/ 357 h 695"/>
                  <a:gd name="T8" fmla="*/ 2 w 425"/>
                  <a:gd name="T9" fmla="*/ 442 h 695"/>
                  <a:gd name="T10" fmla="*/ 13 w 425"/>
                  <a:gd name="T11" fmla="*/ 507 h 695"/>
                  <a:gd name="T12" fmla="*/ 37 w 425"/>
                  <a:gd name="T13" fmla="*/ 565 h 695"/>
                  <a:gd name="T14" fmla="*/ 70 w 425"/>
                  <a:gd name="T15" fmla="*/ 613 h 695"/>
                  <a:gd name="T16" fmla="*/ 116 w 425"/>
                  <a:gd name="T17" fmla="*/ 657 h 695"/>
                  <a:gd name="T18" fmla="*/ 165 w 425"/>
                  <a:gd name="T19" fmla="*/ 683 h 695"/>
                  <a:gd name="T20" fmla="*/ 192 w 425"/>
                  <a:gd name="T21" fmla="*/ 694 h 695"/>
                  <a:gd name="T22" fmla="*/ 223 w 425"/>
                  <a:gd name="T23" fmla="*/ 694 h 695"/>
                  <a:gd name="T24" fmla="*/ 261 w 425"/>
                  <a:gd name="T25" fmla="*/ 685 h 695"/>
                  <a:gd name="T26" fmla="*/ 294 w 425"/>
                  <a:gd name="T27" fmla="*/ 668 h 695"/>
                  <a:gd name="T28" fmla="*/ 327 w 425"/>
                  <a:gd name="T29" fmla="*/ 642 h 695"/>
                  <a:gd name="T30" fmla="*/ 355 w 425"/>
                  <a:gd name="T31" fmla="*/ 611 h 695"/>
                  <a:gd name="T32" fmla="*/ 381 w 425"/>
                  <a:gd name="T33" fmla="*/ 576 h 695"/>
                  <a:gd name="T34" fmla="*/ 400 w 425"/>
                  <a:gd name="T35" fmla="*/ 543 h 695"/>
                  <a:gd name="T36" fmla="*/ 409 w 425"/>
                  <a:gd name="T37" fmla="*/ 517 h 695"/>
                  <a:gd name="T38" fmla="*/ 418 w 425"/>
                  <a:gd name="T39" fmla="*/ 477 h 695"/>
                  <a:gd name="T40" fmla="*/ 424 w 425"/>
                  <a:gd name="T41" fmla="*/ 425 h 695"/>
                  <a:gd name="T42" fmla="*/ 425 w 425"/>
                  <a:gd name="T43" fmla="*/ 373 h 695"/>
                  <a:gd name="T44" fmla="*/ 423 w 425"/>
                  <a:gd name="T45" fmla="*/ 309 h 695"/>
                  <a:gd name="T46" fmla="*/ 419 w 425"/>
                  <a:gd name="T47" fmla="*/ 254 h 695"/>
                  <a:gd name="T48" fmla="*/ 415 w 425"/>
                  <a:gd name="T49" fmla="*/ 207 h 695"/>
                  <a:gd name="T50" fmla="*/ 405 w 425"/>
                  <a:gd name="T51" fmla="*/ 167 h 695"/>
                  <a:gd name="T52" fmla="*/ 394 w 425"/>
                  <a:gd name="T53" fmla="*/ 137 h 695"/>
                  <a:gd name="T54" fmla="*/ 377 w 425"/>
                  <a:gd name="T55" fmla="*/ 104 h 695"/>
                  <a:gd name="T56" fmla="*/ 360 w 425"/>
                  <a:gd name="T57" fmla="*/ 80 h 695"/>
                  <a:gd name="T58" fmla="*/ 338 w 425"/>
                  <a:gd name="T59" fmla="*/ 56 h 695"/>
                  <a:gd name="T60" fmla="*/ 311 w 425"/>
                  <a:gd name="T61" fmla="*/ 36 h 695"/>
                  <a:gd name="T62" fmla="*/ 277 w 425"/>
                  <a:gd name="T63" fmla="*/ 16 h 695"/>
                  <a:gd name="T64" fmla="*/ 235 w 425"/>
                  <a:gd name="T65" fmla="*/ 4 h 695"/>
                  <a:gd name="T66" fmla="*/ 181 w 425"/>
                  <a:gd name="T67" fmla="*/ 4 h 695"/>
                  <a:gd name="T68" fmla="*/ 126 w 425"/>
                  <a:gd name="T69" fmla="*/ 26 h 695"/>
                  <a:gd name="T70" fmla="*/ 81 w 425"/>
                  <a:gd name="T71" fmla="*/ 60 h 695"/>
                  <a:gd name="T72" fmla="*/ 42 w 425"/>
                  <a:gd name="T73" fmla="*/ 11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5" h="695">
                    <a:moveTo>
                      <a:pt x="42" y="112"/>
                    </a:moveTo>
                    <a:lnTo>
                      <a:pt x="28" y="142"/>
                    </a:lnTo>
                    <a:lnTo>
                      <a:pt x="18" y="173"/>
                    </a:lnTo>
                    <a:lnTo>
                      <a:pt x="11" y="203"/>
                    </a:lnTo>
                    <a:lnTo>
                      <a:pt x="6" y="241"/>
                    </a:lnTo>
                    <a:lnTo>
                      <a:pt x="2" y="282"/>
                    </a:lnTo>
                    <a:lnTo>
                      <a:pt x="1" y="320"/>
                    </a:lnTo>
                    <a:lnTo>
                      <a:pt x="0" y="357"/>
                    </a:lnTo>
                    <a:lnTo>
                      <a:pt x="0" y="404"/>
                    </a:lnTo>
                    <a:lnTo>
                      <a:pt x="2" y="442"/>
                    </a:lnTo>
                    <a:lnTo>
                      <a:pt x="7" y="479"/>
                    </a:lnTo>
                    <a:lnTo>
                      <a:pt x="13" y="507"/>
                    </a:lnTo>
                    <a:lnTo>
                      <a:pt x="23" y="539"/>
                    </a:lnTo>
                    <a:lnTo>
                      <a:pt x="37" y="565"/>
                    </a:lnTo>
                    <a:lnTo>
                      <a:pt x="50" y="587"/>
                    </a:lnTo>
                    <a:lnTo>
                      <a:pt x="70" y="613"/>
                    </a:lnTo>
                    <a:lnTo>
                      <a:pt x="91" y="635"/>
                    </a:lnTo>
                    <a:lnTo>
                      <a:pt x="116" y="657"/>
                    </a:lnTo>
                    <a:lnTo>
                      <a:pt x="140" y="672"/>
                    </a:lnTo>
                    <a:lnTo>
                      <a:pt x="165" y="683"/>
                    </a:lnTo>
                    <a:lnTo>
                      <a:pt x="176" y="688"/>
                    </a:lnTo>
                    <a:lnTo>
                      <a:pt x="192" y="694"/>
                    </a:lnTo>
                    <a:lnTo>
                      <a:pt x="211" y="695"/>
                    </a:lnTo>
                    <a:lnTo>
                      <a:pt x="223" y="694"/>
                    </a:lnTo>
                    <a:lnTo>
                      <a:pt x="241" y="691"/>
                    </a:lnTo>
                    <a:lnTo>
                      <a:pt x="261" y="685"/>
                    </a:lnTo>
                    <a:lnTo>
                      <a:pt x="277" y="678"/>
                    </a:lnTo>
                    <a:lnTo>
                      <a:pt x="294" y="668"/>
                    </a:lnTo>
                    <a:lnTo>
                      <a:pt x="312" y="655"/>
                    </a:lnTo>
                    <a:lnTo>
                      <a:pt x="327" y="642"/>
                    </a:lnTo>
                    <a:lnTo>
                      <a:pt x="342" y="626"/>
                    </a:lnTo>
                    <a:lnTo>
                      <a:pt x="355" y="611"/>
                    </a:lnTo>
                    <a:lnTo>
                      <a:pt x="366" y="595"/>
                    </a:lnTo>
                    <a:lnTo>
                      <a:pt x="381" y="576"/>
                    </a:lnTo>
                    <a:lnTo>
                      <a:pt x="390" y="560"/>
                    </a:lnTo>
                    <a:lnTo>
                      <a:pt x="400" y="543"/>
                    </a:lnTo>
                    <a:lnTo>
                      <a:pt x="404" y="530"/>
                    </a:lnTo>
                    <a:lnTo>
                      <a:pt x="409" y="517"/>
                    </a:lnTo>
                    <a:lnTo>
                      <a:pt x="414" y="499"/>
                    </a:lnTo>
                    <a:lnTo>
                      <a:pt x="418" y="477"/>
                    </a:lnTo>
                    <a:lnTo>
                      <a:pt x="422" y="448"/>
                    </a:lnTo>
                    <a:lnTo>
                      <a:pt x="424" y="425"/>
                    </a:lnTo>
                    <a:lnTo>
                      <a:pt x="425" y="399"/>
                    </a:lnTo>
                    <a:lnTo>
                      <a:pt x="425" y="373"/>
                    </a:lnTo>
                    <a:lnTo>
                      <a:pt x="424" y="337"/>
                    </a:lnTo>
                    <a:lnTo>
                      <a:pt x="423" y="309"/>
                    </a:lnTo>
                    <a:lnTo>
                      <a:pt x="421" y="283"/>
                    </a:lnTo>
                    <a:lnTo>
                      <a:pt x="419" y="254"/>
                    </a:lnTo>
                    <a:lnTo>
                      <a:pt x="418" y="232"/>
                    </a:lnTo>
                    <a:lnTo>
                      <a:pt x="415" y="207"/>
                    </a:lnTo>
                    <a:lnTo>
                      <a:pt x="411" y="187"/>
                    </a:lnTo>
                    <a:lnTo>
                      <a:pt x="405" y="167"/>
                    </a:lnTo>
                    <a:lnTo>
                      <a:pt x="400" y="150"/>
                    </a:lnTo>
                    <a:lnTo>
                      <a:pt x="394" y="137"/>
                    </a:lnTo>
                    <a:lnTo>
                      <a:pt x="388" y="125"/>
                    </a:lnTo>
                    <a:lnTo>
                      <a:pt x="377" y="104"/>
                    </a:lnTo>
                    <a:lnTo>
                      <a:pt x="369" y="91"/>
                    </a:lnTo>
                    <a:lnTo>
                      <a:pt x="360" y="80"/>
                    </a:lnTo>
                    <a:lnTo>
                      <a:pt x="348" y="67"/>
                    </a:lnTo>
                    <a:lnTo>
                      <a:pt x="338" y="56"/>
                    </a:lnTo>
                    <a:lnTo>
                      <a:pt x="326" y="46"/>
                    </a:lnTo>
                    <a:lnTo>
                      <a:pt x="311" y="36"/>
                    </a:lnTo>
                    <a:lnTo>
                      <a:pt x="296" y="25"/>
                    </a:lnTo>
                    <a:lnTo>
                      <a:pt x="277" y="16"/>
                    </a:lnTo>
                    <a:lnTo>
                      <a:pt x="257" y="10"/>
                    </a:lnTo>
                    <a:lnTo>
                      <a:pt x="235" y="4"/>
                    </a:lnTo>
                    <a:lnTo>
                      <a:pt x="213" y="0"/>
                    </a:lnTo>
                    <a:lnTo>
                      <a:pt x="181" y="4"/>
                    </a:lnTo>
                    <a:lnTo>
                      <a:pt x="154" y="13"/>
                    </a:lnTo>
                    <a:lnTo>
                      <a:pt x="126" y="26"/>
                    </a:lnTo>
                    <a:lnTo>
                      <a:pt x="103" y="42"/>
                    </a:lnTo>
                    <a:lnTo>
                      <a:pt x="81" y="60"/>
                    </a:lnTo>
                    <a:lnTo>
                      <a:pt x="60" y="85"/>
                    </a:lnTo>
                    <a:lnTo>
                      <a:pt x="42" y="112"/>
                    </a:lnTo>
                    <a:close/>
                  </a:path>
                </a:pathLst>
              </a:custGeom>
              <a:solidFill>
                <a:srgbClr val="FFC080"/>
              </a:solidFill>
              <a:ln w="9525" cmpd="sng">
                <a:solidFill>
                  <a:srgbClr val="000000"/>
                </a:solidFill>
                <a:prstDash val="solid"/>
                <a:round/>
                <a:headEnd/>
                <a:tailEnd/>
              </a:ln>
            </p:spPr>
            <p:txBody>
              <a:bodyPr/>
              <a:lstStyle/>
              <a:p>
                <a:endParaRPr lang="en-US"/>
              </a:p>
            </p:txBody>
          </p:sp>
          <p:sp>
            <p:nvSpPr>
              <p:cNvPr id="32" name="Freeform 20"/>
              <p:cNvSpPr>
                <a:spLocks/>
              </p:cNvSpPr>
              <p:nvPr/>
            </p:nvSpPr>
            <p:spPr bwMode="auto">
              <a:xfrm>
                <a:off x="2876" y="2591"/>
                <a:ext cx="24" cy="6"/>
              </a:xfrm>
              <a:custGeom>
                <a:avLst/>
                <a:gdLst>
                  <a:gd name="T0" fmla="*/ 0 w 173"/>
                  <a:gd name="T1" fmla="*/ 28 h 41"/>
                  <a:gd name="T2" fmla="*/ 6 w 173"/>
                  <a:gd name="T3" fmla="*/ 23 h 41"/>
                  <a:gd name="T4" fmla="*/ 14 w 173"/>
                  <a:gd name="T5" fmla="*/ 16 h 41"/>
                  <a:gd name="T6" fmla="*/ 29 w 173"/>
                  <a:gd name="T7" fmla="*/ 8 h 41"/>
                  <a:gd name="T8" fmla="*/ 47 w 173"/>
                  <a:gd name="T9" fmla="*/ 3 h 41"/>
                  <a:gd name="T10" fmla="*/ 64 w 173"/>
                  <a:gd name="T11" fmla="*/ 0 h 41"/>
                  <a:gd name="T12" fmla="*/ 80 w 173"/>
                  <a:gd name="T13" fmla="*/ 0 h 41"/>
                  <a:gd name="T14" fmla="*/ 90 w 173"/>
                  <a:gd name="T15" fmla="*/ 1 h 41"/>
                  <a:gd name="T16" fmla="*/ 98 w 173"/>
                  <a:gd name="T17" fmla="*/ 0 h 41"/>
                  <a:gd name="T18" fmla="*/ 107 w 173"/>
                  <a:gd name="T19" fmla="*/ 0 h 41"/>
                  <a:gd name="T20" fmla="*/ 117 w 173"/>
                  <a:gd name="T21" fmla="*/ 1 h 41"/>
                  <a:gd name="T22" fmla="*/ 130 w 173"/>
                  <a:gd name="T23" fmla="*/ 4 h 41"/>
                  <a:gd name="T24" fmla="*/ 142 w 173"/>
                  <a:gd name="T25" fmla="*/ 8 h 41"/>
                  <a:gd name="T26" fmla="*/ 156 w 173"/>
                  <a:gd name="T27" fmla="*/ 13 h 41"/>
                  <a:gd name="T28" fmla="*/ 163 w 173"/>
                  <a:gd name="T29" fmla="*/ 18 h 41"/>
                  <a:gd name="T30" fmla="*/ 168 w 173"/>
                  <a:gd name="T31" fmla="*/ 23 h 41"/>
                  <a:gd name="T32" fmla="*/ 173 w 173"/>
                  <a:gd name="T33" fmla="*/ 31 h 41"/>
                  <a:gd name="T34" fmla="*/ 172 w 173"/>
                  <a:gd name="T35" fmla="*/ 34 h 41"/>
                  <a:gd name="T36" fmla="*/ 156 w 173"/>
                  <a:gd name="T37" fmla="*/ 39 h 41"/>
                  <a:gd name="T38" fmla="*/ 128 w 173"/>
                  <a:gd name="T39" fmla="*/ 41 h 41"/>
                  <a:gd name="T40" fmla="*/ 101 w 173"/>
                  <a:gd name="T41" fmla="*/ 41 h 41"/>
                  <a:gd name="T42" fmla="*/ 73 w 173"/>
                  <a:gd name="T43" fmla="*/ 41 h 41"/>
                  <a:gd name="T44" fmla="*/ 35 w 173"/>
                  <a:gd name="T45" fmla="*/ 39 h 41"/>
                  <a:gd name="T46" fmla="*/ 11 w 173"/>
                  <a:gd name="T47" fmla="*/ 36 h 41"/>
                  <a:gd name="T48" fmla="*/ 4 w 173"/>
                  <a:gd name="T49" fmla="*/ 34 h 41"/>
                  <a:gd name="T50" fmla="*/ 0 w 173"/>
                  <a:gd name="T5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41">
                    <a:moveTo>
                      <a:pt x="0" y="28"/>
                    </a:moveTo>
                    <a:lnTo>
                      <a:pt x="6" y="23"/>
                    </a:lnTo>
                    <a:lnTo>
                      <a:pt x="14" y="16"/>
                    </a:lnTo>
                    <a:lnTo>
                      <a:pt x="29" y="8"/>
                    </a:lnTo>
                    <a:lnTo>
                      <a:pt x="47" y="3"/>
                    </a:lnTo>
                    <a:lnTo>
                      <a:pt x="64" y="0"/>
                    </a:lnTo>
                    <a:lnTo>
                      <a:pt x="80" y="0"/>
                    </a:lnTo>
                    <a:lnTo>
                      <a:pt x="90" y="1"/>
                    </a:lnTo>
                    <a:lnTo>
                      <a:pt x="98" y="0"/>
                    </a:lnTo>
                    <a:lnTo>
                      <a:pt x="107" y="0"/>
                    </a:lnTo>
                    <a:lnTo>
                      <a:pt x="117" y="1"/>
                    </a:lnTo>
                    <a:lnTo>
                      <a:pt x="130" y="4"/>
                    </a:lnTo>
                    <a:lnTo>
                      <a:pt x="142" y="8"/>
                    </a:lnTo>
                    <a:lnTo>
                      <a:pt x="156" y="13"/>
                    </a:lnTo>
                    <a:lnTo>
                      <a:pt x="163" y="18"/>
                    </a:lnTo>
                    <a:lnTo>
                      <a:pt x="168" y="23"/>
                    </a:lnTo>
                    <a:lnTo>
                      <a:pt x="173" y="31"/>
                    </a:lnTo>
                    <a:lnTo>
                      <a:pt x="172" y="34"/>
                    </a:lnTo>
                    <a:lnTo>
                      <a:pt x="156" y="39"/>
                    </a:lnTo>
                    <a:lnTo>
                      <a:pt x="128" y="41"/>
                    </a:lnTo>
                    <a:lnTo>
                      <a:pt x="101" y="41"/>
                    </a:lnTo>
                    <a:lnTo>
                      <a:pt x="73" y="41"/>
                    </a:lnTo>
                    <a:lnTo>
                      <a:pt x="35" y="39"/>
                    </a:lnTo>
                    <a:lnTo>
                      <a:pt x="11" y="36"/>
                    </a:lnTo>
                    <a:lnTo>
                      <a:pt x="4" y="34"/>
                    </a:lnTo>
                    <a:lnTo>
                      <a:pt x="0" y="28"/>
                    </a:lnTo>
                    <a:close/>
                  </a:path>
                </a:pathLst>
              </a:custGeom>
              <a:solidFill>
                <a:srgbClr val="FFE0C0"/>
              </a:solidFill>
              <a:ln w="9525" cmpd="sng">
                <a:solidFill>
                  <a:srgbClr val="000000"/>
                </a:solidFill>
                <a:prstDash val="solid"/>
                <a:round/>
                <a:headEnd/>
                <a:tailEnd/>
              </a:ln>
            </p:spPr>
            <p:txBody>
              <a:bodyPr/>
              <a:lstStyle/>
              <a:p>
                <a:endParaRPr lang="en-US"/>
              </a:p>
            </p:txBody>
          </p:sp>
          <p:sp>
            <p:nvSpPr>
              <p:cNvPr id="33" name="Freeform 21"/>
              <p:cNvSpPr>
                <a:spLocks/>
              </p:cNvSpPr>
              <p:nvPr/>
            </p:nvSpPr>
            <p:spPr bwMode="auto">
              <a:xfrm>
                <a:off x="2854" y="2506"/>
                <a:ext cx="71" cy="54"/>
              </a:xfrm>
              <a:custGeom>
                <a:avLst/>
                <a:gdLst>
                  <a:gd name="T0" fmla="*/ 15 w 492"/>
                  <a:gd name="T1" fmla="*/ 355 h 373"/>
                  <a:gd name="T2" fmla="*/ 13 w 492"/>
                  <a:gd name="T3" fmla="*/ 328 h 373"/>
                  <a:gd name="T4" fmla="*/ 18 w 492"/>
                  <a:gd name="T5" fmla="*/ 309 h 373"/>
                  <a:gd name="T6" fmla="*/ 14 w 492"/>
                  <a:gd name="T7" fmla="*/ 283 h 373"/>
                  <a:gd name="T8" fmla="*/ 13 w 492"/>
                  <a:gd name="T9" fmla="*/ 262 h 373"/>
                  <a:gd name="T10" fmla="*/ 12 w 492"/>
                  <a:gd name="T11" fmla="*/ 248 h 373"/>
                  <a:gd name="T12" fmla="*/ 22 w 492"/>
                  <a:gd name="T13" fmla="*/ 235 h 373"/>
                  <a:gd name="T14" fmla="*/ 14 w 492"/>
                  <a:gd name="T15" fmla="*/ 199 h 373"/>
                  <a:gd name="T16" fmla="*/ 25 w 492"/>
                  <a:gd name="T17" fmla="*/ 194 h 373"/>
                  <a:gd name="T18" fmla="*/ 38 w 492"/>
                  <a:gd name="T19" fmla="*/ 184 h 373"/>
                  <a:gd name="T20" fmla="*/ 35 w 492"/>
                  <a:gd name="T21" fmla="*/ 164 h 373"/>
                  <a:gd name="T22" fmla="*/ 46 w 492"/>
                  <a:gd name="T23" fmla="*/ 155 h 373"/>
                  <a:gd name="T24" fmla="*/ 42 w 492"/>
                  <a:gd name="T25" fmla="*/ 131 h 373"/>
                  <a:gd name="T26" fmla="*/ 45 w 492"/>
                  <a:gd name="T27" fmla="*/ 115 h 373"/>
                  <a:gd name="T28" fmla="*/ 55 w 492"/>
                  <a:gd name="T29" fmla="*/ 90 h 373"/>
                  <a:gd name="T30" fmla="*/ 61 w 492"/>
                  <a:gd name="T31" fmla="*/ 71 h 373"/>
                  <a:gd name="T32" fmla="*/ 85 w 492"/>
                  <a:gd name="T33" fmla="*/ 81 h 373"/>
                  <a:gd name="T34" fmla="*/ 94 w 492"/>
                  <a:gd name="T35" fmla="*/ 48 h 373"/>
                  <a:gd name="T36" fmla="*/ 109 w 492"/>
                  <a:gd name="T37" fmla="*/ 67 h 373"/>
                  <a:gd name="T38" fmla="*/ 130 w 492"/>
                  <a:gd name="T39" fmla="*/ 40 h 373"/>
                  <a:gd name="T40" fmla="*/ 165 w 492"/>
                  <a:gd name="T41" fmla="*/ 18 h 373"/>
                  <a:gd name="T42" fmla="*/ 228 w 492"/>
                  <a:gd name="T43" fmla="*/ 2 h 373"/>
                  <a:gd name="T44" fmla="*/ 272 w 492"/>
                  <a:gd name="T45" fmla="*/ 0 h 373"/>
                  <a:gd name="T46" fmla="*/ 286 w 492"/>
                  <a:gd name="T47" fmla="*/ 14 h 373"/>
                  <a:gd name="T48" fmla="*/ 310 w 492"/>
                  <a:gd name="T49" fmla="*/ 23 h 373"/>
                  <a:gd name="T50" fmla="*/ 347 w 492"/>
                  <a:gd name="T51" fmla="*/ 18 h 373"/>
                  <a:gd name="T52" fmla="*/ 344 w 492"/>
                  <a:gd name="T53" fmla="*/ 33 h 373"/>
                  <a:gd name="T54" fmla="*/ 378 w 492"/>
                  <a:gd name="T55" fmla="*/ 35 h 373"/>
                  <a:gd name="T56" fmla="*/ 375 w 492"/>
                  <a:gd name="T57" fmla="*/ 48 h 373"/>
                  <a:gd name="T58" fmla="*/ 395 w 492"/>
                  <a:gd name="T59" fmla="*/ 57 h 373"/>
                  <a:gd name="T60" fmla="*/ 429 w 492"/>
                  <a:gd name="T61" fmla="*/ 71 h 373"/>
                  <a:gd name="T62" fmla="*/ 428 w 492"/>
                  <a:gd name="T63" fmla="*/ 88 h 373"/>
                  <a:gd name="T64" fmla="*/ 429 w 492"/>
                  <a:gd name="T65" fmla="*/ 101 h 373"/>
                  <a:gd name="T66" fmla="*/ 462 w 492"/>
                  <a:gd name="T67" fmla="*/ 114 h 373"/>
                  <a:gd name="T68" fmla="*/ 462 w 492"/>
                  <a:gd name="T69" fmla="*/ 138 h 373"/>
                  <a:gd name="T70" fmla="*/ 472 w 492"/>
                  <a:gd name="T71" fmla="*/ 174 h 373"/>
                  <a:gd name="T72" fmla="*/ 467 w 492"/>
                  <a:gd name="T73" fmla="*/ 210 h 373"/>
                  <a:gd name="T74" fmla="*/ 467 w 492"/>
                  <a:gd name="T75" fmla="*/ 251 h 373"/>
                  <a:gd name="T76" fmla="*/ 467 w 492"/>
                  <a:gd name="T77" fmla="*/ 296 h 373"/>
                  <a:gd name="T78" fmla="*/ 445 w 492"/>
                  <a:gd name="T79" fmla="*/ 371 h 373"/>
                  <a:gd name="T80" fmla="*/ 403 w 492"/>
                  <a:gd name="T81" fmla="*/ 183 h 373"/>
                  <a:gd name="T82" fmla="*/ 324 w 492"/>
                  <a:gd name="T83" fmla="*/ 153 h 373"/>
                  <a:gd name="T84" fmla="*/ 227 w 492"/>
                  <a:gd name="T85" fmla="*/ 127 h 373"/>
                  <a:gd name="T86" fmla="*/ 130 w 492"/>
                  <a:gd name="T87" fmla="*/ 129 h 373"/>
                  <a:gd name="T88" fmla="*/ 104 w 492"/>
                  <a:gd name="T89" fmla="*/ 144 h 373"/>
                  <a:gd name="T90" fmla="*/ 78 w 492"/>
                  <a:gd name="T91" fmla="*/ 181 h 373"/>
                  <a:gd name="T92" fmla="*/ 62 w 492"/>
                  <a:gd name="T93" fmla="*/ 238 h 373"/>
                  <a:gd name="T94" fmla="*/ 42 w 492"/>
                  <a:gd name="T95" fmla="*/ 28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2" h="373">
                    <a:moveTo>
                      <a:pt x="29" y="373"/>
                    </a:moveTo>
                    <a:lnTo>
                      <a:pt x="25" y="367"/>
                    </a:lnTo>
                    <a:lnTo>
                      <a:pt x="15" y="355"/>
                    </a:lnTo>
                    <a:lnTo>
                      <a:pt x="25" y="350"/>
                    </a:lnTo>
                    <a:lnTo>
                      <a:pt x="19" y="340"/>
                    </a:lnTo>
                    <a:lnTo>
                      <a:pt x="13" y="328"/>
                    </a:lnTo>
                    <a:lnTo>
                      <a:pt x="8" y="320"/>
                    </a:lnTo>
                    <a:lnTo>
                      <a:pt x="21" y="320"/>
                    </a:lnTo>
                    <a:lnTo>
                      <a:pt x="18" y="309"/>
                    </a:lnTo>
                    <a:lnTo>
                      <a:pt x="11" y="296"/>
                    </a:lnTo>
                    <a:lnTo>
                      <a:pt x="0" y="284"/>
                    </a:lnTo>
                    <a:lnTo>
                      <a:pt x="14" y="283"/>
                    </a:lnTo>
                    <a:lnTo>
                      <a:pt x="11" y="272"/>
                    </a:lnTo>
                    <a:lnTo>
                      <a:pt x="5" y="259"/>
                    </a:lnTo>
                    <a:lnTo>
                      <a:pt x="13" y="262"/>
                    </a:lnTo>
                    <a:lnTo>
                      <a:pt x="20" y="264"/>
                    </a:lnTo>
                    <a:lnTo>
                      <a:pt x="18" y="257"/>
                    </a:lnTo>
                    <a:lnTo>
                      <a:pt x="12" y="248"/>
                    </a:lnTo>
                    <a:lnTo>
                      <a:pt x="19" y="248"/>
                    </a:lnTo>
                    <a:lnTo>
                      <a:pt x="15" y="233"/>
                    </a:lnTo>
                    <a:lnTo>
                      <a:pt x="22" y="235"/>
                    </a:lnTo>
                    <a:lnTo>
                      <a:pt x="22" y="224"/>
                    </a:lnTo>
                    <a:lnTo>
                      <a:pt x="20" y="215"/>
                    </a:lnTo>
                    <a:lnTo>
                      <a:pt x="14" y="199"/>
                    </a:lnTo>
                    <a:lnTo>
                      <a:pt x="22" y="202"/>
                    </a:lnTo>
                    <a:lnTo>
                      <a:pt x="31" y="205"/>
                    </a:lnTo>
                    <a:lnTo>
                      <a:pt x="25" y="194"/>
                    </a:lnTo>
                    <a:lnTo>
                      <a:pt x="36" y="196"/>
                    </a:lnTo>
                    <a:lnTo>
                      <a:pt x="46" y="197"/>
                    </a:lnTo>
                    <a:lnTo>
                      <a:pt x="38" y="184"/>
                    </a:lnTo>
                    <a:lnTo>
                      <a:pt x="33" y="176"/>
                    </a:lnTo>
                    <a:lnTo>
                      <a:pt x="26" y="166"/>
                    </a:lnTo>
                    <a:lnTo>
                      <a:pt x="35" y="164"/>
                    </a:lnTo>
                    <a:lnTo>
                      <a:pt x="45" y="164"/>
                    </a:lnTo>
                    <a:lnTo>
                      <a:pt x="53" y="163"/>
                    </a:lnTo>
                    <a:lnTo>
                      <a:pt x="46" y="155"/>
                    </a:lnTo>
                    <a:lnTo>
                      <a:pt x="38" y="148"/>
                    </a:lnTo>
                    <a:lnTo>
                      <a:pt x="47" y="144"/>
                    </a:lnTo>
                    <a:lnTo>
                      <a:pt x="42" y="131"/>
                    </a:lnTo>
                    <a:lnTo>
                      <a:pt x="38" y="122"/>
                    </a:lnTo>
                    <a:lnTo>
                      <a:pt x="34" y="114"/>
                    </a:lnTo>
                    <a:lnTo>
                      <a:pt x="45" y="115"/>
                    </a:lnTo>
                    <a:lnTo>
                      <a:pt x="54" y="118"/>
                    </a:lnTo>
                    <a:lnTo>
                      <a:pt x="56" y="105"/>
                    </a:lnTo>
                    <a:lnTo>
                      <a:pt x="55" y="90"/>
                    </a:lnTo>
                    <a:lnTo>
                      <a:pt x="53" y="77"/>
                    </a:lnTo>
                    <a:lnTo>
                      <a:pt x="45" y="62"/>
                    </a:lnTo>
                    <a:lnTo>
                      <a:pt x="61" y="71"/>
                    </a:lnTo>
                    <a:lnTo>
                      <a:pt x="68" y="75"/>
                    </a:lnTo>
                    <a:lnTo>
                      <a:pt x="76" y="81"/>
                    </a:lnTo>
                    <a:lnTo>
                      <a:pt x="85" y="81"/>
                    </a:lnTo>
                    <a:lnTo>
                      <a:pt x="85" y="71"/>
                    </a:lnTo>
                    <a:lnTo>
                      <a:pt x="88" y="61"/>
                    </a:lnTo>
                    <a:lnTo>
                      <a:pt x="94" y="48"/>
                    </a:lnTo>
                    <a:lnTo>
                      <a:pt x="98" y="57"/>
                    </a:lnTo>
                    <a:lnTo>
                      <a:pt x="102" y="62"/>
                    </a:lnTo>
                    <a:lnTo>
                      <a:pt x="109" y="67"/>
                    </a:lnTo>
                    <a:lnTo>
                      <a:pt x="113" y="58"/>
                    </a:lnTo>
                    <a:lnTo>
                      <a:pt x="119" y="49"/>
                    </a:lnTo>
                    <a:lnTo>
                      <a:pt x="130" y="40"/>
                    </a:lnTo>
                    <a:lnTo>
                      <a:pt x="139" y="29"/>
                    </a:lnTo>
                    <a:lnTo>
                      <a:pt x="151" y="22"/>
                    </a:lnTo>
                    <a:lnTo>
                      <a:pt x="165" y="18"/>
                    </a:lnTo>
                    <a:lnTo>
                      <a:pt x="184" y="14"/>
                    </a:lnTo>
                    <a:lnTo>
                      <a:pt x="210" y="6"/>
                    </a:lnTo>
                    <a:lnTo>
                      <a:pt x="228" y="2"/>
                    </a:lnTo>
                    <a:lnTo>
                      <a:pt x="243" y="1"/>
                    </a:lnTo>
                    <a:lnTo>
                      <a:pt x="255" y="0"/>
                    </a:lnTo>
                    <a:lnTo>
                      <a:pt x="272" y="0"/>
                    </a:lnTo>
                    <a:lnTo>
                      <a:pt x="305" y="1"/>
                    </a:lnTo>
                    <a:lnTo>
                      <a:pt x="293" y="6"/>
                    </a:lnTo>
                    <a:lnTo>
                      <a:pt x="286" y="14"/>
                    </a:lnTo>
                    <a:lnTo>
                      <a:pt x="284" y="18"/>
                    </a:lnTo>
                    <a:lnTo>
                      <a:pt x="296" y="22"/>
                    </a:lnTo>
                    <a:lnTo>
                      <a:pt x="310" y="23"/>
                    </a:lnTo>
                    <a:lnTo>
                      <a:pt x="324" y="22"/>
                    </a:lnTo>
                    <a:lnTo>
                      <a:pt x="337" y="20"/>
                    </a:lnTo>
                    <a:lnTo>
                      <a:pt x="347" y="18"/>
                    </a:lnTo>
                    <a:lnTo>
                      <a:pt x="367" y="19"/>
                    </a:lnTo>
                    <a:lnTo>
                      <a:pt x="354" y="24"/>
                    </a:lnTo>
                    <a:lnTo>
                      <a:pt x="344" y="33"/>
                    </a:lnTo>
                    <a:lnTo>
                      <a:pt x="354" y="35"/>
                    </a:lnTo>
                    <a:lnTo>
                      <a:pt x="363" y="33"/>
                    </a:lnTo>
                    <a:lnTo>
                      <a:pt x="378" y="35"/>
                    </a:lnTo>
                    <a:lnTo>
                      <a:pt x="400" y="42"/>
                    </a:lnTo>
                    <a:lnTo>
                      <a:pt x="387" y="45"/>
                    </a:lnTo>
                    <a:lnTo>
                      <a:pt x="375" y="48"/>
                    </a:lnTo>
                    <a:lnTo>
                      <a:pt x="368" y="51"/>
                    </a:lnTo>
                    <a:lnTo>
                      <a:pt x="383" y="54"/>
                    </a:lnTo>
                    <a:lnTo>
                      <a:pt x="395" y="57"/>
                    </a:lnTo>
                    <a:lnTo>
                      <a:pt x="403" y="58"/>
                    </a:lnTo>
                    <a:lnTo>
                      <a:pt x="415" y="63"/>
                    </a:lnTo>
                    <a:lnTo>
                      <a:pt x="429" y="71"/>
                    </a:lnTo>
                    <a:lnTo>
                      <a:pt x="450" y="79"/>
                    </a:lnTo>
                    <a:lnTo>
                      <a:pt x="437" y="83"/>
                    </a:lnTo>
                    <a:lnTo>
                      <a:pt x="428" y="88"/>
                    </a:lnTo>
                    <a:lnTo>
                      <a:pt x="421" y="93"/>
                    </a:lnTo>
                    <a:lnTo>
                      <a:pt x="420" y="100"/>
                    </a:lnTo>
                    <a:lnTo>
                      <a:pt x="429" y="101"/>
                    </a:lnTo>
                    <a:lnTo>
                      <a:pt x="438" y="105"/>
                    </a:lnTo>
                    <a:lnTo>
                      <a:pt x="448" y="110"/>
                    </a:lnTo>
                    <a:lnTo>
                      <a:pt x="462" y="114"/>
                    </a:lnTo>
                    <a:lnTo>
                      <a:pt x="472" y="112"/>
                    </a:lnTo>
                    <a:lnTo>
                      <a:pt x="464" y="123"/>
                    </a:lnTo>
                    <a:lnTo>
                      <a:pt x="462" y="138"/>
                    </a:lnTo>
                    <a:lnTo>
                      <a:pt x="466" y="151"/>
                    </a:lnTo>
                    <a:lnTo>
                      <a:pt x="470" y="163"/>
                    </a:lnTo>
                    <a:lnTo>
                      <a:pt x="472" y="174"/>
                    </a:lnTo>
                    <a:lnTo>
                      <a:pt x="464" y="193"/>
                    </a:lnTo>
                    <a:lnTo>
                      <a:pt x="492" y="192"/>
                    </a:lnTo>
                    <a:lnTo>
                      <a:pt x="467" y="210"/>
                    </a:lnTo>
                    <a:lnTo>
                      <a:pt x="459" y="222"/>
                    </a:lnTo>
                    <a:lnTo>
                      <a:pt x="456" y="242"/>
                    </a:lnTo>
                    <a:lnTo>
                      <a:pt x="467" y="251"/>
                    </a:lnTo>
                    <a:lnTo>
                      <a:pt x="463" y="264"/>
                    </a:lnTo>
                    <a:lnTo>
                      <a:pt x="459" y="281"/>
                    </a:lnTo>
                    <a:lnTo>
                      <a:pt x="467" y="296"/>
                    </a:lnTo>
                    <a:lnTo>
                      <a:pt x="456" y="316"/>
                    </a:lnTo>
                    <a:lnTo>
                      <a:pt x="451" y="329"/>
                    </a:lnTo>
                    <a:lnTo>
                      <a:pt x="445" y="371"/>
                    </a:lnTo>
                    <a:lnTo>
                      <a:pt x="436" y="273"/>
                    </a:lnTo>
                    <a:lnTo>
                      <a:pt x="425" y="237"/>
                    </a:lnTo>
                    <a:lnTo>
                      <a:pt x="403" y="183"/>
                    </a:lnTo>
                    <a:lnTo>
                      <a:pt x="385" y="164"/>
                    </a:lnTo>
                    <a:lnTo>
                      <a:pt x="355" y="155"/>
                    </a:lnTo>
                    <a:lnTo>
                      <a:pt x="324" y="153"/>
                    </a:lnTo>
                    <a:lnTo>
                      <a:pt x="290" y="144"/>
                    </a:lnTo>
                    <a:lnTo>
                      <a:pt x="261" y="136"/>
                    </a:lnTo>
                    <a:lnTo>
                      <a:pt x="227" y="127"/>
                    </a:lnTo>
                    <a:lnTo>
                      <a:pt x="195" y="124"/>
                    </a:lnTo>
                    <a:lnTo>
                      <a:pt x="137" y="122"/>
                    </a:lnTo>
                    <a:lnTo>
                      <a:pt x="130" y="129"/>
                    </a:lnTo>
                    <a:lnTo>
                      <a:pt x="120" y="137"/>
                    </a:lnTo>
                    <a:lnTo>
                      <a:pt x="111" y="144"/>
                    </a:lnTo>
                    <a:lnTo>
                      <a:pt x="104" y="144"/>
                    </a:lnTo>
                    <a:lnTo>
                      <a:pt x="96" y="148"/>
                    </a:lnTo>
                    <a:lnTo>
                      <a:pt x="88" y="164"/>
                    </a:lnTo>
                    <a:lnTo>
                      <a:pt x="78" y="181"/>
                    </a:lnTo>
                    <a:lnTo>
                      <a:pt x="76" y="205"/>
                    </a:lnTo>
                    <a:lnTo>
                      <a:pt x="69" y="220"/>
                    </a:lnTo>
                    <a:lnTo>
                      <a:pt x="62" y="238"/>
                    </a:lnTo>
                    <a:lnTo>
                      <a:pt x="54" y="251"/>
                    </a:lnTo>
                    <a:lnTo>
                      <a:pt x="47" y="266"/>
                    </a:lnTo>
                    <a:lnTo>
                      <a:pt x="42" y="283"/>
                    </a:lnTo>
                    <a:lnTo>
                      <a:pt x="39" y="302"/>
                    </a:lnTo>
                    <a:lnTo>
                      <a:pt x="29" y="373"/>
                    </a:lnTo>
                    <a:close/>
                  </a:path>
                </a:pathLst>
              </a:custGeom>
              <a:solidFill>
                <a:srgbClr val="201000"/>
              </a:solidFill>
              <a:ln w="9525" cmpd="sng">
                <a:solidFill>
                  <a:srgbClr val="000000"/>
                </a:solidFill>
                <a:prstDash val="solid"/>
                <a:round/>
                <a:headEnd/>
                <a:tailEnd/>
              </a:ln>
            </p:spPr>
            <p:txBody>
              <a:bodyPr/>
              <a:lstStyle/>
              <a:p>
                <a:endParaRPr lang="en-US"/>
              </a:p>
            </p:txBody>
          </p:sp>
          <p:grpSp>
            <p:nvGrpSpPr>
              <p:cNvPr id="34" name="Group 22"/>
              <p:cNvGrpSpPr>
                <a:grpSpLocks/>
              </p:cNvGrpSpPr>
              <p:nvPr/>
            </p:nvGrpSpPr>
            <p:grpSpPr bwMode="auto">
              <a:xfrm>
                <a:off x="2872" y="2559"/>
                <a:ext cx="30" cy="6"/>
                <a:chOff x="4881" y="1962"/>
                <a:chExt cx="52" cy="10"/>
              </a:xfrm>
            </p:grpSpPr>
            <p:grpSp>
              <p:nvGrpSpPr>
                <p:cNvPr id="91" name="Group 23"/>
                <p:cNvGrpSpPr>
                  <a:grpSpLocks/>
                </p:cNvGrpSpPr>
                <p:nvPr/>
              </p:nvGrpSpPr>
              <p:grpSpPr bwMode="auto">
                <a:xfrm>
                  <a:off x="4881" y="1962"/>
                  <a:ext cx="9" cy="10"/>
                  <a:chOff x="4881" y="1962"/>
                  <a:chExt cx="9" cy="10"/>
                </a:xfrm>
              </p:grpSpPr>
              <p:sp>
                <p:nvSpPr>
                  <p:cNvPr id="95" name="Oval 24"/>
                  <p:cNvSpPr>
                    <a:spLocks noChangeArrowheads="1"/>
                  </p:cNvSpPr>
                  <p:nvPr/>
                </p:nvSpPr>
                <p:spPr bwMode="auto">
                  <a:xfrm>
                    <a:off x="4881" y="1962"/>
                    <a:ext cx="9" cy="10"/>
                  </a:xfrm>
                  <a:prstGeom prst="ellipse">
                    <a:avLst/>
                  </a:prstGeom>
                  <a:solidFill>
                    <a:srgbClr val="4040FF"/>
                  </a:solidFill>
                  <a:ln w="9525">
                    <a:solidFill>
                      <a:srgbClr val="000080"/>
                    </a:solidFill>
                    <a:round/>
                    <a:headEnd/>
                    <a:tailEnd/>
                  </a:ln>
                </p:spPr>
                <p:txBody>
                  <a:bodyPr/>
                  <a:lstStyle/>
                  <a:p>
                    <a:endParaRPr lang="en-US"/>
                  </a:p>
                </p:txBody>
              </p:sp>
              <p:sp>
                <p:nvSpPr>
                  <p:cNvPr id="96" name="Oval 25"/>
                  <p:cNvSpPr>
                    <a:spLocks noChangeArrowheads="1"/>
                  </p:cNvSpPr>
                  <p:nvPr/>
                </p:nvSpPr>
                <p:spPr bwMode="auto">
                  <a:xfrm>
                    <a:off x="4884" y="1963"/>
                    <a:ext cx="3" cy="5"/>
                  </a:xfrm>
                  <a:prstGeom prst="ellipse">
                    <a:avLst/>
                  </a:prstGeom>
                  <a:solidFill>
                    <a:srgbClr val="FFFFFF"/>
                  </a:solidFill>
                  <a:ln w="9525">
                    <a:solidFill>
                      <a:srgbClr val="000000"/>
                    </a:solidFill>
                    <a:round/>
                    <a:headEnd/>
                    <a:tailEnd/>
                  </a:ln>
                </p:spPr>
                <p:txBody>
                  <a:bodyPr/>
                  <a:lstStyle/>
                  <a:p>
                    <a:endParaRPr lang="en-US"/>
                  </a:p>
                </p:txBody>
              </p:sp>
            </p:grpSp>
            <p:grpSp>
              <p:nvGrpSpPr>
                <p:cNvPr id="92" name="Group 26"/>
                <p:cNvGrpSpPr>
                  <a:grpSpLocks/>
                </p:cNvGrpSpPr>
                <p:nvPr/>
              </p:nvGrpSpPr>
              <p:grpSpPr bwMode="auto">
                <a:xfrm>
                  <a:off x="4924" y="1962"/>
                  <a:ext cx="9" cy="10"/>
                  <a:chOff x="4924" y="1962"/>
                  <a:chExt cx="9" cy="10"/>
                </a:xfrm>
              </p:grpSpPr>
              <p:sp>
                <p:nvSpPr>
                  <p:cNvPr id="93" name="Oval 27"/>
                  <p:cNvSpPr>
                    <a:spLocks noChangeArrowheads="1"/>
                  </p:cNvSpPr>
                  <p:nvPr/>
                </p:nvSpPr>
                <p:spPr bwMode="auto">
                  <a:xfrm>
                    <a:off x="4924" y="1962"/>
                    <a:ext cx="9" cy="10"/>
                  </a:xfrm>
                  <a:prstGeom prst="ellipse">
                    <a:avLst/>
                  </a:prstGeom>
                  <a:solidFill>
                    <a:srgbClr val="4040FF"/>
                  </a:solidFill>
                  <a:ln w="9525">
                    <a:solidFill>
                      <a:srgbClr val="000080"/>
                    </a:solidFill>
                    <a:round/>
                    <a:headEnd/>
                    <a:tailEnd/>
                  </a:ln>
                </p:spPr>
                <p:txBody>
                  <a:bodyPr/>
                  <a:lstStyle/>
                  <a:p>
                    <a:endParaRPr lang="en-US"/>
                  </a:p>
                </p:txBody>
              </p:sp>
              <p:sp>
                <p:nvSpPr>
                  <p:cNvPr id="94" name="Oval 28"/>
                  <p:cNvSpPr>
                    <a:spLocks noChangeArrowheads="1"/>
                  </p:cNvSpPr>
                  <p:nvPr/>
                </p:nvSpPr>
                <p:spPr bwMode="auto">
                  <a:xfrm>
                    <a:off x="4926" y="1963"/>
                    <a:ext cx="4" cy="6"/>
                  </a:xfrm>
                  <a:prstGeom prst="ellipse">
                    <a:avLst/>
                  </a:prstGeom>
                  <a:solidFill>
                    <a:srgbClr val="FFFFFF"/>
                  </a:solidFill>
                  <a:ln w="9525">
                    <a:solidFill>
                      <a:srgbClr val="000000"/>
                    </a:solidFill>
                    <a:round/>
                    <a:headEnd/>
                    <a:tailEnd/>
                  </a:ln>
                </p:spPr>
                <p:txBody>
                  <a:bodyPr/>
                  <a:lstStyle/>
                  <a:p>
                    <a:endParaRPr lang="en-US"/>
                  </a:p>
                </p:txBody>
              </p:sp>
            </p:grpSp>
          </p:grpSp>
          <p:sp>
            <p:nvSpPr>
              <p:cNvPr id="35" name="Arc 29"/>
              <p:cNvSpPr>
                <a:spLocks/>
              </p:cNvSpPr>
              <p:nvPr/>
            </p:nvSpPr>
            <p:spPr bwMode="auto">
              <a:xfrm>
                <a:off x="2881" y="2577"/>
                <a:ext cx="14" cy="8"/>
              </a:xfrm>
              <a:custGeom>
                <a:avLst/>
                <a:gdLst>
                  <a:gd name="G0" fmla="+- 21600 0 0"/>
                  <a:gd name="G1" fmla="+- 1473 0 0"/>
                  <a:gd name="G2" fmla="+- 21600 0 0"/>
                  <a:gd name="T0" fmla="*/ 43150 w 43200"/>
                  <a:gd name="T1" fmla="*/ 0 h 23073"/>
                  <a:gd name="T2" fmla="*/ 50 w 43200"/>
                  <a:gd name="T3" fmla="*/ 0 h 23073"/>
                  <a:gd name="T4" fmla="*/ 21600 w 43200"/>
                  <a:gd name="T5" fmla="*/ 1473 h 23073"/>
                </a:gdLst>
                <a:ahLst/>
                <a:cxnLst>
                  <a:cxn ang="0">
                    <a:pos x="T0" y="T1"/>
                  </a:cxn>
                  <a:cxn ang="0">
                    <a:pos x="T2" y="T3"/>
                  </a:cxn>
                  <a:cxn ang="0">
                    <a:pos x="T4" y="T5"/>
                  </a:cxn>
                </a:cxnLst>
                <a:rect l="0" t="0" r="r" b="b"/>
                <a:pathLst>
                  <a:path w="43200" h="23073" fill="none" extrusionOk="0">
                    <a:moveTo>
                      <a:pt x="43149" y="0"/>
                    </a:moveTo>
                    <a:cubicBezTo>
                      <a:pt x="43183" y="490"/>
                      <a:pt x="43200" y="981"/>
                      <a:pt x="43200" y="1473"/>
                    </a:cubicBezTo>
                    <a:cubicBezTo>
                      <a:pt x="43200" y="13402"/>
                      <a:pt x="33529" y="23073"/>
                      <a:pt x="21600" y="23073"/>
                    </a:cubicBezTo>
                    <a:cubicBezTo>
                      <a:pt x="9670" y="23073"/>
                      <a:pt x="0" y="13402"/>
                      <a:pt x="0" y="1473"/>
                    </a:cubicBezTo>
                    <a:cubicBezTo>
                      <a:pt x="0" y="981"/>
                      <a:pt x="16" y="490"/>
                      <a:pt x="50" y="0"/>
                    </a:cubicBezTo>
                  </a:path>
                  <a:path w="43200" h="23073" stroke="0" extrusionOk="0">
                    <a:moveTo>
                      <a:pt x="43149" y="0"/>
                    </a:moveTo>
                    <a:cubicBezTo>
                      <a:pt x="43183" y="490"/>
                      <a:pt x="43200" y="981"/>
                      <a:pt x="43200" y="1473"/>
                    </a:cubicBezTo>
                    <a:cubicBezTo>
                      <a:pt x="43200" y="13402"/>
                      <a:pt x="33529" y="23073"/>
                      <a:pt x="21600" y="23073"/>
                    </a:cubicBezTo>
                    <a:cubicBezTo>
                      <a:pt x="9670" y="23073"/>
                      <a:pt x="0" y="13402"/>
                      <a:pt x="0" y="1473"/>
                    </a:cubicBezTo>
                    <a:cubicBezTo>
                      <a:pt x="0" y="981"/>
                      <a:pt x="16" y="490"/>
                      <a:pt x="50" y="0"/>
                    </a:cubicBezTo>
                    <a:lnTo>
                      <a:pt x="21600" y="1473"/>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 name="Group 30"/>
              <p:cNvGrpSpPr>
                <a:grpSpLocks/>
              </p:cNvGrpSpPr>
              <p:nvPr/>
            </p:nvGrpSpPr>
            <p:grpSpPr bwMode="auto">
              <a:xfrm>
                <a:off x="2867" y="2541"/>
                <a:ext cx="43" cy="14"/>
                <a:chOff x="4872" y="1931"/>
                <a:chExt cx="74" cy="23"/>
              </a:xfrm>
            </p:grpSpPr>
            <p:sp>
              <p:nvSpPr>
                <p:cNvPr id="89" name="Freeform 31"/>
                <p:cNvSpPr>
                  <a:spLocks/>
                </p:cNvSpPr>
                <p:nvPr/>
              </p:nvSpPr>
              <p:spPr bwMode="auto">
                <a:xfrm>
                  <a:off x="4872" y="1931"/>
                  <a:ext cx="23" cy="21"/>
                </a:xfrm>
                <a:custGeom>
                  <a:avLst/>
                  <a:gdLst>
                    <a:gd name="T0" fmla="*/ 79 w 92"/>
                    <a:gd name="T1" fmla="*/ 7 h 86"/>
                    <a:gd name="T2" fmla="*/ 69 w 92"/>
                    <a:gd name="T3" fmla="*/ 10 h 86"/>
                    <a:gd name="T4" fmla="*/ 60 w 92"/>
                    <a:gd name="T5" fmla="*/ 16 h 86"/>
                    <a:gd name="T6" fmla="*/ 53 w 92"/>
                    <a:gd name="T7" fmla="*/ 21 h 86"/>
                    <a:gd name="T8" fmla="*/ 47 w 92"/>
                    <a:gd name="T9" fmla="*/ 26 h 86"/>
                    <a:gd name="T10" fmla="*/ 41 w 92"/>
                    <a:gd name="T11" fmla="*/ 36 h 86"/>
                    <a:gd name="T12" fmla="*/ 35 w 92"/>
                    <a:gd name="T13" fmla="*/ 48 h 86"/>
                    <a:gd name="T14" fmla="*/ 31 w 92"/>
                    <a:gd name="T15" fmla="*/ 57 h 86"/>
                    <a:gd name="T16" fmla="*/ 26 w 92"/>
                    <a:gd name="T17" fmla="*/ 64 h 86"/>
                    <a:gd name="T18" fmla="*/ 20 w 92"/>
                    <a:gd name="T19" fmla="*/ 71 h 86"/>
                    <a:gd name="T20" fmla="*/ 0 w 92"/>
                    <a:gd name="T21" fmla="*/ 86 h 86"/>
                    <a:gd name="T22" fmla="*/ 13 w 92"/>
                    <a:gd name="T23" fmla="*/ 82 h 86"/>
                    <a:gd name="T24" fmla="*/ 21 w 92"/>
                    <a:gd name="T25" fmla="*/ 79 h 86"/>
                    <a:gd name="T26" fmla="*/ 30 w 92"/>
                    <a:gd name="T27" fmla="*/ 74 h 86"/>
                    <a:gd name="T28" fmla="*/ 39 w 92"/>
                    <a:gd name="T29" fmla="*/ 65 h 86"/>
                    <a:gd name="T30" fmla="*/ 44 w 92"/>
                    <a:gd name="T31" fmla="*/ 58 h 86"/>
                    <a:gd name="T32" fmla="*/ 51 w 92"/>
                    <a:gd name="T33" fmla="*/ 48 h 86"/>
                    <a:gd name="T34" fmla="*/ 54 w 92"/>
                    <a:gd name="T35" fmla="*/ 39 h 86"/>
                    <a:gd name="T36" fmla="*/ 59 w 92"/>
                    <a:gd name="T37" fmla="*/ 31 h 86"/>
                    <a:gd name="T38" fmla="*/ 65 w 92"/>
                    <a:gd name="T39" fmla="*/ 22 h 86"/>
                    <a:gd name="T40" fmla="*/ 71 w 92"/>
                    <a:gd name="T41" fmla="*/ 18 h 86"/>
                    <a:gd name="T42" fmla="*/ 80 w 92"/>
                    <a:gd name="T43" fmla="*/ 13 h 86"/>
                    <a:gd name="T44" fmla="*/ 87 w 92"/>
                    <a:gd name="T45" fmla="*/ 9 h 86"/>
                    <a:gd name="T46" fmla="*/ 92 w 92"/>
                    <a:gd name="T47" fmla="*/ 0 h 86"/>
                    <a:gd name="T48" fmla="*/ 79 w 92"/>
                    <a:gd name="T49" fmla="*/ 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86">
                      <a:moveTo>
                        <a:pt x="79" y="7"/>
                      </a:moveTo>
                      <a:lnTo>
                        <a:pt x="69" y="10"/>
                      </a:lnTo>
                      <a:lnTo>
                        <a:pt x="60" y="16"/>
                      </a:lnTo>
                      <a:lnTo>
                        <a:pt x="53" y="21"/>
                      </a:lnTo>
                      <a:lnTo>
                        <a:pt x="47" y="26"/>
                      </a:lnTo>
                      <a:lnTo>
                        <a:pt x="41" y="36"/>
                      </a:lnTo>
                      <a:lnTo>
                        <a:pt x="35" y="48"/>
                      </a:lnTo>
                      <a:lnTo>
                        <a:pt x="31" y="57"/>
                      </a:lnTo>
                      <a:lnTo>
                        <a:pt x="26" y="64"/>
                      </a:lnTo>
                      <a:lnTo>
                        <a:pt x="20" y="71"/>
                      </a:lnTo>
                      <a:lnTo>
                        <a:pt x="0" y="86"/>
                      </a:lnTo>
                      <a:lnTo>
                        <a:pt x="13" y="82"/>
                      </a:lnTo>
                      <a:lnTo>
                        <a:pt x="21" y="79"/>
                      </a:lnTo>
                      <a:lnTo>
                        <a:pt x="30" y="74"/>
                      </a:lnTo>
                      <a:lnTo>
                        <a:pt x="39" y="65"/>
                      </a:lnTo>
                      <a:lnTo>
                        <a:pt x="44" y="58"/>
                      </a:lnTo>
                      <a:lnTo>
                        <a:pt x="51" y="48"/>
                      </a:lnTo>
                      <a:lnTo>
                        <a:pt x="54" y="39"/>
                      </a:lnTo>
                      <a:lnTo>
                        <a:pt x="59" y="31"/>
                      </a:lnTo>
                      <a:lnTo>
                        <a:pt x="65" y="22"/>
                      </a:lnTo>
                      <a:lnTo>
                        <a:pt x="71" y="18"/>
                      </a:lnTo>
                      <a:lnTo>
                        <a:pt x="80" y="13"/>
                      </a:lnTo>
                      <a:lnTo>
                        <a:pt x="87" y="9"/>
                      </a:lnTo>
                      <a:lnTo>
                        <a:pt x="92" y="0"/>
                      </a:lnTo>
                      <a:lnTo>
                        <a:pt x="79" y="7"/>
                      </a:lnTo>
                      <a:close/>
                    </a:path>
                  </a:pathLst>
                </a:custGeom>
                <a:solidFill>
                  <a:srgbClr val="201000"/>
                </a:solidFill>
                <a:ln w="9525" cmpd="sng">
                  <a:solidFill>
                    <a:srgbClr val="000000"/>
                  </a:solidFill>
                  <a:round/>
                  <a:headEnd/>
                  <a:tailEnd/>
                </a:ln>
              </p:spPr>
              <p:txBody>
                <a:bodyPr/>
                <a:lstStyle/>
                <a:p>
                  <a:endParaRPr lang="en-US"/>
                </a:p>
              </p:txBody>
            </p:sp>
            <p:sp>
              <p:nvSpPr>
                <p:cNvPr id="90" name="Freeform 32"/>
                <p:cNvSpPr>
                  <a:spLocks/>
                </p:cNvSpPr>
                <p:nvPr/>
              </p:nvSpPr>
              <p:spPr bwMode="auto">
                <a:xfrm>
                  <a:off x="4924" y="1932"/>
                  <a:ext cx="22" cy="22"/>
                </a:xfrm>
                <a:custGeom>
                  <a:avLst/>
                  <a:gdLst>
                    <a:gd name="T0" fmla="*/ 13 w 91"/>
                    <a:gd name="T1" fmla="*/ 6 h 85"/>
                    <a:gd name="T2" fmla="*/ 24 w 91"/>
                    <a:gd name="T3" fmla="*/ 10 h 85"/>
                    <a:gd name="T4" fmla="*/ 32 w 91"/>
                    <a:gd name="T5" fmla="*/ 14 h 85"/>
                    <a:gd name="T6" fmla="*/ 39 w 91"/>
                    <a:gd name="T7" fmla="*/ 19 h 85"/>
                    <a:gd name="T8" fmla="*/ 45 w 91"/>
                    <a:gd name="T9" fmla="*/ 25 h 85"/>
                    <a:gd name="T10" fmla="*/ 50 w 91"/>
                    <a:gd name="T11" fmla="*/ 36 h 85"/>
                    <a:gd name="T12" fmla="*/ 56 w 91"/>
                    <a:gd name="T13" fmla="*/ 48 h 85"/>
                    <a:gd name="T14" fmla="*/ 61 w 91"/>
                    <a:gd name="T15" fmla="*/ 57 h 85"/>
                    <a:gd name="T16" fmla="*/ 66 w 91"/>
                    <a:gd name="T17" fmla="*/ 63 h 85"/>
                    <a:gd name="T18" fmla="*/ 72 w 91"/>
                    <a:gd name="T19" fmla="*/ 71 h 85"/>
                    <a:gd name="T20" fmla="*/ 91 w 91"/>
                    <a:gd name="T21" fmla="*/ 85 h 85"/>
                    <a:gd name="T22" fmla="*/ 79 w 91"/>
                    <a:gd name="T23" fmla="*/ 81 h 85"/>
                    <a:gd name="T24" fmla="*/ 70 w 91"/>
                    <a:gd name="T25" fmla="*/ 77 h 85"/>
                    <a:gd name="T26" fmla="*/ 62 w 91"/>
                    <a:gd name="T27" fmla="*/ 72 h 85"/>
                    <a:gd name="T28" fmla="*/ 53 w 91"/>
                    <a:gd name="T29" fmla="*/ 64 h 85"/>
                    <a:gd name="T30" fmla="*/ 48 w 91"/>
                    <a:gd name="T31" fmla="*/ 58 h 85"/>
                    <a:gd name="T32" fmla="*/ 41 w 91"/>
                    <a:gd name="T33" fmla="*/ 46 h 85"/>
                    <a:gd name="T34" fmla="*/ 38 w 91"/>
                    <a:gd name="T35" fmla="*/ 38 h 85"/>
                    <a:gd name="T36" fmla="*/ 33 w 91"/>
                    <a:gd name="T37" fmla="*/ 31 h 85"/>
                    <a:gd name="T38" fmla="*/ 27 w 91"/>
                    <a:gd name="T39" fmla="*/ 22 h 85"/>
                    <a:gd name="T40" fmla="*/ 21 w 91"/>
                    <a:gd name="T41" fmla="*/ 18 h 85"/>
                    <a:gd name="T42" fmla="*/ 12 w 91"/>
                    <a:gd name="T43" fmla="*/ 12 h 85"/>
                    <a:gd name="T44" fmla="*/ 5 w 91"/>
                    <a:gd name="T45" fmla="*/ 9 h 85"/>
                    <a:gd name="T46" fmla="*/ 0 w 91"/>
                    <a:gd name="T47" fmla="*/ 0 h 85"/>
                    <a:gd name="T48" fmla="*/ 13 w 91"/>
                    <a:gd name="T4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85">
                      <a:moveTo>
                        <a:pt x="13" y="6"/>
                      </a:moveTo>
                      <a:lnTo>
                        <a:pt x="24" y="10"/>
                      </a:lnTo>
                      <a:lnTo>
                        <a:pt x="32" y="14"/>
                      </a:lnTo>
                      <a:lnTo>
                        <a:pt x="39" y="19"/>
                      </a:lnTo>
                      <a:lnTo>
                        <a:pt x="45" y="25"/>
                      </a:lnTo>
                      <a:lnTo>
                        <a:pt x="50" y="36"/>
                      </a:lnTo>
                      <a:lnTo>
                        <a:pt x="56" y="48"/>
                      </a:lnTo>
                      <a:lnTo>
                        <a:pt x="61" y="57"/>
                      </a:lnTo>
                      <a:lnTo>
                        <a:pt x="66" y="63"/>
                      </a:lnTo>
                      <a:lnTo>
                        <a:pt x="72" y="71"/>
                      </a:lnTo>
                      <a:lnTo>
                        <a:pt x="91" y="85"/>
                      </a:lnTo>
                      <a:lnTo>
                        <a:pt x="79" y="81"/>
                      </a:lnTo>
                      <a:lnTo>
                        <a:pt x="70" y="77"/>
                      </a:lnTo>
                      <a:lnTo>
                        <a:pt x="62" y="72"/>
                      </a:lnTo>
                      <a:lnTo>
                        <a:pt x="53" y="64"/>
                      </a:lnTo>
                      <a:lnTo>
                        <a:pt x="48" y="58"/>
                      </a:lnTo>
                      <a:lnTo>
                        <a:pt x="41" y="46"/>
                      </a:lnTo>
                      <a:lnTo>
                        <a:pt x="38" y="38"/>
                      </a:lnTo>
                      <a:lnTo>
                        <a:pt x="33" y="31"/>
                      </a:lnTo>
                      <a:lnTo>
                        <a:pt x="27" y="22"/>
                      </a:lnTo>
                      <a:lnTo>
                        <a:pt x="21" y="18"/>
                      </a:lnTo>
                      <a:lnTo>
                        <a:pt x="12" y="12"/>
                      </a:lnTo>
                      <a:lnTo>
                        <a:pt x="5" y="9"/>
                      </a:lnTo>
                      <a:lnTo>
                        <a:pt x="0" y="0"/>
                      </a:lnTo>
                      <a:lnTo>
                        <a:pt x="13" y="6"/>
                      </a:lnTo>
                      <a:close/>
                    </a:path>
                  </a:pathLst>
                </a:custGeom>
                <a:solidFill>
                  <a:srgbClr val="201000"/>
                </a:solidFill>
                <a:ln w="9525" cmpd="sng">
                  <a:solidFill>
                    <a:srgbClr val="000000"/>
                  </a:solidFill>
                  <a:round/>
                  <a:headEnd/>
                  <a:tailEnd/>
                </a:ln>
              </p:spPr>
              <p:txBody>
                <a:bodyPr/>
                <a:lstStyle/>
                <a:p>
                  <a:endParaRPr lang="en-US"/>
                </a:p>
              </p:txBody>
            </p:sp>
          </p:grpSp>
          <p:grpSp>
            <p:nvGrpSpPr>
              <p:cNvPr id="37" name="Group 33"/>
              <p:cNvGrpSpPr>
                <a:grpSpLocks/>
              </p:cNvGrpSpPr>
              <p:nvPr/>
            </p:nvGrpSpPr>
            <p:grpSpPr bwMode="auto">
              <a:xfrm>
                <a:off x="2858" y="2552"/>
                <a:ext cx="62" cy="20"/>
                <a:chOff x="4856" y="1950"/>
                <a:chExt cx="108" cy="34"/>
              </a:xfrm>
            </p:grpSpPr>
            <p:grpSp>
              <p:nvGrpSpPr>
                <p:cNvPr id="83" name="Group 34"/>
                <p:cNvGrpSpPr>
                  <a:grpSpLocks/>
                </p:cNvGrpSpPr>
                <p:nvPr/>
              </p:nvGrpSpPr>
              <p:grpSpPr bwMode="auto">
                <a:xfrm>
                  <a:off x="4870" y="1950"/>
                  <a:ext cx="76" cy="34"/>
                  <a:chOff x="4870" y="1950"/>
                  <a:chExt cx="76" cy="34"/>
                </a:xfrm>
              </p:grpSpPr>
              <p:sp>
                <p:nvSpPr>
                  <p:cNvPr id="87" name="Oval 35"/>
                  <p:cNvSpPr>
                    <a:spLocks noChangeArrowheads="1"/>
                  </p:cNvSpPr>
                  <p:nvPr/>
                </p:nvSpPr>
                <p:spPr bwMode="auto">
                  <a:xfrm>
                    <a:off x="4915" y="1950"/>
                    <a:ext cx="31"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Oval 36"/>
                  <p:cNvSpPr>
                    <a:spLocks noChangeArrowheads="1"/>
                  </p:cNvSpPr>
                  <p:nvPr/>
                </p:nvSpPr>
                <p:spPr bwMode="auto">
                  <a:xfrm>
                    <a:off x="4870" y="1950"/>
                    <a:ext cx="31"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4" name="Arc 37"/>
                <p:cNvSpPr>
                  <a:spLocks/>
                </p:cNvSpPr>
                <p:nvPr/>
              </p:nvSpPr>
              <p:spPr bwMode="auto">
                <a:xfrm>
                  <a:off x="4900" y="1959"/>
                  <a:ext cx="15" cy="10"/>
                </a:xfrm>
                <a:custGeom>
                  <a:avLst/>
                  <a:gdLst>
                    <a:gd name="G0" fmla="+- 18826 0 0"/>
                    <a:gd name="G1" fmla="+- 21600 0 0"/>
                    <a:gd name="G2" fmla="+- 21600 0 0"/>
                    <a:gd name="T0" fmla="*/ 0 w 34881"/>
                    <a:gd name="T1" fmla="*/ 11010 h 21600"/>
                    <a:gd name="T2" fmla="*/ 34881 w 34881"/>
                    <a:gd name="T3" fmla="*/ 7150 h 21600"/>
                    <a:gd name="T4" fmla="*/ 18826 w 34881"/>
                    <a:gd name="T5" fmla="*/ 21600 h 21600"/>
                  </a:gdLst>
                  <a:ahLst/>
                  <a:cxnLst>
                    <a:cxn ang="0">
                      <a:pos x="T0" y="T1"/>
                    </a:cxn>
                    <a:cxn ang="0">
                      <a:pos x="T2" y="T3"/>
                    </a:cxn>
                    <a:cxn ang="0">
                      <a:pos x="T4" y="T5"/>
                    </a:cxn>
                  </a:cxnLst>
                  <a:rect l="0" t="0" r="r" b="b"/>
                  <a:pathLst>
                    <a:path w="34881" h="21600" fill="none" extrusionOk="0">
                      <a:moveTo>
                        <a:pt x="0" y="11010"/>
                      </a:moveTo>
                      <a:cubicBezTo>
                        <a:pt x="3825" y="4208"/>
                        <a:pt x="11022" y="0"/>
                        <a:pt x="18826" y="0"/>
                      </a:cubicBezTo>
                      <a:cubicBezTo>
                        <a:pt x="24949" y="0"/>
                        <a:pt x="30784" y="2598"/>
                        <a:pt x="34880" y="7150"/>
                      </a:cubicBezTo>
                    </a:path>
                    <a:path w="34881" h="21600" stroke="0" extrusionOk="0">
                      <a:moveTo>
                        <a:pt x="0" y="11010"/>
                      </a:moveTo>
                      <a:cubicBezTo>
                        <a:pt x="3825" y="4208"/>
                        <a:pt x="11022" y="0"/>
                        <a:pt x="18826" y="0"/>
                      </a:cubicBezTo>
                      <a:cubicBezTo>
                        <a:pt x="24949" y="0"/>
                        <a:pt x="30784" y="2598"/>
                        <a:pt x="34880" y="7150"/>
                      </a:cubicBezTo>
                      <a:lnTo>
                        <a:pt x="18826"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Line 38"/>
                <p:cNvSpPr>
                  <a:spLocks noChangeShapeType="1"/>
                </p:cNvSpPr>
                <p:nvPr/>
              </p:nvSpPr>
              <p:spPr bwMode="auto">
                <a:xfrm>
                  <a:off x="4856" y="1959"/>
                  <a:ext cx="17"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39"/>
                <p:cNvSpPr>
                  <a:spLocks noChangeShapeType="1"/>
                </p:cNvSpPr>
                <p:nvPr/>
              </p:nvSpPr>
              <p:spPr bwMode="auto">
                <a:xfrm flipV="1">
                  <a:off x="4946" y="1954"/>
                  <a:ext cx="18"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8" name="Freeform 40"/>
              <p:cNvSpPr>
                <a:spLocks/>
              </p:cNvSpPr>
              <p:nvPr/>
            </p:nvSpPr>
            <p:spPr bwMode="auto">
              <a:xfrm>
                <a:off x="2887" y="2602"/>
                <a:ext cx="3" cy="1"/>
              </a:xfrm>
              <a:custGeom>
                <a:avLst/>
                <a:gdLst>
                  <a:gd name="T0" fmla="*/ 0 w 25"/>
                  <a:gd name="T1" fmla="*/ 3 h 4"/>
                  <a:gd name="T2" fmla="*/ 9 w 25"/>
                  <a:gd name="T3" fmla="*/ 0 h 4"/>
                  <a:gd name="T4" fmla="*/ 17 w 25"/>
                  <a:gd name="T5" fmla="*/ 3 h 4"/>
                  <a:gd name="T6" fmla="*/ 25 w 25"/>
                  <a:gd name="T7" fmla="*/ 4 h 4"/>
                </a:gdLst>
                <a:ahLst/>
                <a:cxnLst>
                  <a:cxn ang="0">
                    <a:pos x="T0" y="T1"/>
                  </a:cxn>
                  <a:cxn ang="0">
                    <a:pos x="T2" y="T3"/>
                  </a:cxn>
                  <a:cxn ang="0">
                    <a:pos x="T4" y="T5"/>
                  </a:cxn>
                  <a:cxn ang="0">
                    <a:pos x="T6" y="T7"/>
                  </a:cxn>
                </a:cxnLst>
                <a:rect l="0" t="0" r="r" b="b"/>
                <a:pathLst>
                  <a:path w="25" h="4">
                    <a:moveTo>
                      <a:pt x="0" y="3"/>
                    </a:moveTo>
                    <a:lnTo>
                      <a:pt x="9" y="0"/>
                    </a:lnTo>
                    <a:lnTo>
                      <a:pt x="17" y="3"/>
                    </a:lnTo>
                    <a:lnTo>
                      <a:pt x="25" y="4"/>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41"/>
              <p:cNvSpPr>
                <a:spLocks/>
              </p:cNvSpPr>
              <p:nvPr/>
            </p:nvSpPr>
            <p:spPr bwMode="auto">
              <a:xfrm>
                <a:off x="2837" y="2612"/>
                <a:ext cx="106" cy="187"/>
              </a:xfrm>
              <a:custGeom>
                <a:avLst/>
                <a:gdLst>
                  <a:gd name="T0" fmla="*/ 218 w 732"/>
                  <a:gd name="T1" fmla="*/ 19 h 1305"/>
                  <a:gd name="T2" fmla="*/ 148 w 732"/>
                  <a:gd name="T3" fmla="*/ 12 h 1305"/>
                  <a:gd name="T4" fmla="*/ 99 w 732"/>
                  <a:gd name="T5" fmla="*/ 4 h 1305"/>
                  <a:gd name="T6" fmla="*/ 71 w 732"/>
                  <a:gd name="T7" fmla="*/ 0 h 1305"/>
                  <a:gd name="T8" fmla="*/ 71 w 732"/>
                  <a:gd name="T9" fmla="*/ 202 h 1305"/>
                  <a:gd name="T10" fmla="*/ 60 w 732"/>
                  <a:gd name="T11" fmla="*/ 382 h 1305"/>
                  <a:gd name="T12" fmla="*/ 53 w 732"/>
                  <a:gd name="T13" fmla="*/ 424 h 1305"/>
                  <a:gd name="T14" fmla="*/ 32 w 732"/>
                  <a:gd name="T15" fmla="*/ 685 h 1305"/>
                  <a:gd name="T16" fmla="*/ 0 w 732"/>
                  <a:gd name="T17" fmla="*/ 840 h 1305"/>
                  <a:gd name="T18" fmla="*/ 25 w 732"/>
                  <a:gd name="T19" fmla="*/ 1097 h 1305"/>
                  <a:gd name="T20" fmla="*/ 46 w 732"/>
                  <a:gd name="T21" fmla="*/ 1234 h 1305"/>
                  <a:gd name="T22" fmla="*/ 71 w 732"/>
                  <a:gd name="T23" fmla="*/ 1270 h 1305"/>
                  <a:gd name="T24" fmla="*/ 120 w 732"/>
                  <a:gd name="T25" fmla="*/ 1273 h 1305"/>
                  <a:gd name="T26" fmla="*/ 256 w 732"/>
                  <a:gd name="T27" fmla="*/ 1289 h 1305"/>
                  <a:gd name="T28" fmla="*/ 358 w 732"/>
                  <a:gd name="T29" fmla="*/ 1305 h 1305"/>
                  <a:gd name="T30" fmla="*/ 508 w 732"/>
                  <a:gd name="T31" fmla="*/ 1289 h 1305"/>
                  <a:gd name="T32" fmla="*/ 655 w 732"/>
                  <a:gd name="T33" fmla="*/ 1266 h 1305"/>
                  <a:gd name="T34" fmla="*/ 711 w 732"/>
                  <a:gd name="T35" fmla="*/ 1250 h 1305"/>
                  <a:gd name="T36" fmla="*/ 707 w 732"/>
                  <a:gd name="T37" fmla="*/ 1097 h 1305"/>
                  <a:gd name="T38" fmla="*/ 732 w 732"/>
                  <a:gd name="T39" fmla="*/ 816 h 1305"/>
                  <a:gd name="T40" fmla="*/ 725 w 732"/>
                  <a:gd name="T41" fmla="*/ 607 h 1305"/>
                  <a:gd name="T42" fmla="*/ 697 w 732"/>
                  <a:gd name="T43" fmla="*/ 389 h 1305"/>
                  <a:gd name="T44" fmla="*/ 648 w 732"/>
                  <a:gd name="T45" fmla="*/ 191 h 1305"/>
                  <a:gd name="T46" fmla="*/ 630 w 732"/>
                  <a:gd name="T47" fmla="*/ 43 h 1305"/>
                  <a:gd name="T48" fmla="*/ 623 w 732"/>
                  <a:gd name="T49" fmla="*/ 4 h 1305"/>
                  <a:gd name="T50" fmla="*/ 504 w 732"/>
                  <a:gd name="T51" fmla="*/ 39 h 1305"/>
                  <a:gd name="T52" fmla="*/ 437 w 732"/>
                  <a:gd name="T53" fmla="*/ 70 h 1305"/>
                  <a:gd name="T54" fmla="*/ 337 w 732"/>
                  <a:gd name="T55" fmla="*/ 78 h 1305"/>
                  <a:gd name="T56" fmla="*/ 260 w 732"/>
                  <a:gd name="T57" fmla="*/ 62 h 1305"/>
                  <a:gd name="T58" fmla="*/ 218 w 732"/>
                  <a:gd name="T59" fmla="*/ 19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32" h="1305">
                    <a:moveTo>
                      <a:pt x="218" y="19"/>
                    </a:moveTo>
                    <a:lnTo>
                      <a:pt x="148" y="12"/>
                    </a:lnTo>
                    <a:lnTo>
                      <a:pt x="99" y="4"/>
                    </a:lnTo>
                    <a:lnTo>
                      <a:pt x="71" y="0"/>
                    </a:lnTo>
                    <a:lnTo>
                      <a:pt x="71" y="202"/>
                    </a:lnTo>
                    <a:lnTo>
                      <a:pt x="60" y="382"/>
                    </a:lnTo>
                    <a:lnTo>
                      <a:pt x="53" y="424"/>
                    </a:lnTo>
                    <a:lnTo>
                      <a:pt x="32" y="685"/>
                    </a:lnTo>
                    <a:lnTo>
                      <a:pt x="0" y="840"/>
                    </a:lnTo>
                    <a:lnTo>
                      <a:pt x="25" y="1097"/>
                    </a:lnTo>
                    <a:lnTo>
                      <a:pt x="46" y="1234"/>
                    </a:lnTo>
                    <a:lnTo>
                      <a:pt x="71" y="1270"/>
                    </a:lnTo>
                    <a:lnTo>
                      <a:pt x="120" y="1273"/>
                    </a:lnTo>
                    <a:lnTo>
                      <a:pt x="256" y="1289"/>
                    </a:lnTo>
                    <a:lnTo>
                      <a:pt x="358" y="1305"/>
                    </a:lnTo>
                    <a:lnTo>
                      <a:pt x="508" y="1289"/>
                    </a:lnTo>
                    <a:lnTo>
                      <a:pt x="655" y="1266"/>
                    </a:lnTo>
                    <a:lnTo>
                      <a:pt x="711" y="1250"/>
                    </a:lnTo>
                    <a:lnTo>
                      <a:pt x="707" y="1097"/>
                    </a:lnTo>
                    <a:lnTo>
                      <a:pt x="732" y="816"/>
                    </a:lnTo>
                    <a:lnTo>
                      <a:pt x="725" y="607"/>
                    </a:lnTo>
                    <a:lnTo>
                      <a:pt x="697" y="389"/>
                    </a:lnTo>
                    <a:lnTo>
                      <a:pt x="648" y="191"/>
                    </a:lnTo>
                    <a:lnTo>
                      <a:pt x="630" y="43"/>
                    </a:lnTo>
                    <a:lnTo>
                      <a:pt x="623" y="4"/>
                    </a:lnTo>
                    <a:lnTo>
                      <a:pt x="504" y="39"/>
                    </a:lnTo>
                    <a:lnTo>
                      <a:pt x="437" y="70"/>
                    </a:lnTo>
                    <a:lnTo>
                      <a:pt x="337" y="78"/>
                    </a:lnTo>
                    <a:lnTo>
                      <a:pt x="260" y="62"/>
                    </a:lnTo>
                    <a:lnTo>
                      <a:pt x="218" y="19"/>
                    </a:lnTo>
                    <a:close/>
                  </a:path>
                </a:pathLst>
              </a:custGeom>
              <a:solidFill>
                <a:srgbClr val="E0E0E0"/>
              </a:solidFill>
              <a:ln w="9525" cmpd="sng">
                <a:solidFill>
                  <a:srgbClr val="000000"/>
                </a:solidFill>
                <a:prstDash val="solid"/>
                <a:round/>
                <a:headEnd/>
                <a:tailEnd/>
              </a:ln>
            </p:spPr>
            <p:txBody>
              <a:bodyPr/>
              <a:lstStyle/>
              <a:p>
                <a:endParaRPr lang="en-US"/>
              </a:p>
            </p:txBody>
          </p:sp>
          <p:grpSp>
            <p:nvGrpSpPr>
              <p:cNvPr id="40" name="Group 42"/>
              <p:cNvGrpSpPr>
                <a:grpSpLocks/>
              </p:cNvGrpSpPr>
              <p:nvPr/>
            </p:nvGrpSpPr>
            <p:grpSpPr bwMode="auto">
              <a:xfrm>
                <a:off x="2797" y="2792"/>
                <a:ext cx="204" cy="300"/>
                <a:chOff x="4751" y="2369"/>
                <a:chExt cx="353" cy="524"/>
              </a:xfrm>
            </p:grpSpPr>
            <p:grpSp>
              <p:nvGrpSpPr>
                <p:cNvPr id="79" name="Group 43"/>
                <p:cNvGrpSpPr>
                  <a:grpSpLocks/>
                </p:cNvGrpSpPr>
                <p:nvPr/>
              </p:nvGrpSpPr>
              <p:grpSpPr bwMode="auto">
                <a:xfrm>
                  <a:off x="4751" y="2789"/>
                  <a:ext cx="353" cy="104"/>
                  <a:chOff x="4751" y="2789"/>
                  <a:chExt cx="353" cy="104"/>
                </a:xfrm>
              </p:grpSpPr>
              <p:sp>
                <p:nvSpPr>
                  <p:cNvPr id="81" name="Freeform 44"/>
                  <p:cNvSpPr>
                    <a:spLocks/>
                  </p:cNvSpPr>
                  <p:nvPr/>
                </p:nvSpPr>
                <p:spPr bwMode="auto">
                  <a:xfrm>
                    <a:off x="4978" y="2807"/>
                    <a:ext cx="126" cy="86"/>
                  </a:xfrm>
                  <a:custGeom>
                    <a:avLst/>
                    <a:gdLst>
                      <a:gd name="T0" fmla="*/ 1 w 505"/>
                      <a:gd name="T1" fmla="*/ 43 h 344"/>
                      <a:gd name="T2" fmla="*/ 0 w 505"/>
                      <a:gd name="T3" fmla="*/ 86 h 344"/>
                      <a:gd name="T4" fmla="*/ 1 w 505"/>
                      <a:gd name="T5" fmla="*/ 116 h 344"/>
                      <a:gd name="T6" fmla="*/ 3 w 505"/>
                      <a:gd name="T7" fmla="*/ 143 h 344"/>
                      <a:gd name="T8" fmla="*/ 15 w 505"/>
                      <a:gd name="T9" fmla="*/ 182 h 344"/>
                      <a:gd name="T10" fmla="*/ 68 w 505"/>
                      <a:gd name="T11" fmla="*/ 214 h 344"/>
                      <a:gd name="T12" fmla="*/ 97 w 505"/>
                      <a:gd name="T13" fmla="*/ 213 h 344"/>
                      <a:gd name="T14" fmla="*/ 102 w 505"/>
                      <a:gd name="T15" fmla="*/ 240 h 344"/>
                      <a:gd name="T16" fmla="*/ 119 w 505"/>
                      <a:gd name="T17" fmla="*/ 256 h 344"/>
                      <a:gd name="T18" fmla="*/ 143 w 505"/>
                      <a:gd name="T19" fmla="*/ 274 h 344"/>
                      <a:gd name="T20" fmla="*/ 181 w 505"/>
                      <a:gd name="T21" fmla="*/ 293 h 344"/>
                      <a:gd name="T22" fmla="*/ 282 w 505"/>
                      <a:gd name="T23" fmla="*/ 325 h 344"/>
                      <a:gd name="T24" fmla="*/ 331 w 505"/>
                      <a:gd name="T25" fmla="*/ 338 h 344"/>
                      <a:gd name="T26" fmla="*/ 387 w 505"/>
                      <a:gd name="T27" fmla="*/ 344 h 344"/>
                      <a:gd name="T28" fmla="*/ 438 w 505"/>
                      <a:gd name="T29" fmla="*/ 340 h 344"/>
                      <a:gd name="T30" fmla="*/ 465 w 505"/>
                      <a:gd name="T31" fmla="*/ 331 h 344"/>
                      <a:gd name="T32" fmla="*/ 488 w 505"/>
                      <a:gd name="T33" fmla="*/ 313 h 344"/>
                      <a:gd name="T34" fmla="*/ 501 w 505"/>
                      <a:gd name="T35" fmla="*/ 290 h 344"/>
                      <a:gd name="T36" fmla="*/ 504 w 505"/>
                      <a:gd name="T37" fmla="*/ 262 h 344"/>
                      <a:gd name="T38" fmla="*/ 505 w 505"/>
                      <a:gd name="T39" fmla="*/ 248 h 344"/>
                      <a:gd name="T40" fmla="*/ 504 w 505"/>
                      <a:gd name="T41" fmla="*/ 234 h 344"/>
                      <a:gd name="T42" fmla="*/ 500 w 505"/>
                      <a:gd name="T43" fmla="*/ 222 h 344"/>
                      <a:gd name="T44" fmla="*/ 491 w 505"/>
                      <a:gd name="T45" fmla="*/ 209 h 344"/>
                      <a:gd name="T46" fmla="*/ 432 w 505"/>
                      <a:gd name="T47" fmla="*/ 174 h 344"/>
                      <a:gd name="T48" fmla="*/ 379 w 505"/>
                      <a:gd name="T49" fmla="*/ 135 h 344"/>
                      <a:gd name="T50" fmla="*/ 272 w 505"/>
                      <a:gd name="T51" fmla="*/ 0 h 344"/>
                      <a:gd name="T52" fmla="*/ 1 w 505"/>
                      <a:gd name="T53" fmla="*/ 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344">
                        <a:moveTo>
                          <a:pt x="1" y="43"/>
                        </a:moveTo>
                        <a:lnTo>
                          <a:pt x="0" y="86"/>
                        </a:lnTo>
                        <a:lnTo>
                          <a:pt x="1" y="116"/>
                        </a:lnTo>
                        <a:lnTo>
                          <a:pt x="3" y="143"/>
                        </a:lnTo>
                        <a:lnTo>
                          <a:pt x="15" y="182"/>
                        </a:lnTo>
                        <a:lnTo>
                          <a:pt x="68" y="214"/>
                        </a:lnTo>
                        <a:lnTo>
                          <a:pt x="97" y="213"/>
                        </a:lnTo>
                        <a:lnTo>
                          <a:pt x="102" y="240"/>
                        </a:lnTo>
                        <a:lnTo>
                          <a:pt x="119" y="256"/>
                        </a:lnTo>
                        <a:lnTo>
                          <a:pt x="143" y="274"/>
                        </a:lnTo>
                        <a:lnTo>
                          <a:pt x="181" y="293"/>
                        </a:lnTo>
                        <a:lnTo>
                          <a:pt x="282" y="325"/>
                        </a:lnTo>
                        <a:lnTo>
                          <a:pt x="331" y="338"/>
                        </a:lnTo>
                        <a:lnTo>
                          <a:pt x="387" y="344"/>
                        </a:lnTo>
                        <a:lnTo>
                          <a:pt x="438" y="340"/>
                        </a:lnTo>
                        <a:lnTo>
                          <a:pt x="465" y="331"/>
                        </a:lnTo>
                        <a:lnTo>
                          <a:pt x="488" y="313"/>
                        </a:lnTo>
                        <a:lnTo>
                          <a:pt x="501" y="290"/>
                        </a:lnTo>
                        <a:lnTo>
                          <a:pt x="504" y="262"/>
                        </a:lnTo>
                        <a:lnTo>
                          <a:pt x="505" y="248"/>
                        </a:lnTo>
                        <a:lnTo>
                          <a:pt x="504" y="234"/>
                        </a:lnTo>
                        <a:lnTo>
                          <a:pt x="500" y="222"/>
                        </a:lnTo>
                        <a:lnTo>
                          <a:pt x="491" y="209"/>
                        </a:lnTo>
                        <a:lnTo>
                          <a:pt x="432" y="174"/>
                        </a:lnTo>
                        <a:lnTo>
                          <a:pt x="379" y="135"/>
                        </a:lnTo>
                        <a:lnTo>
                          <a:pt x="272" y="0"/>
                        </a:lnTo>
                        <a:lnTo>
                          <a:pt x="1" y="43"/>
                        </a:lnTo>
                        <a:close/>
                      </a:path>
                    </a:pathLst>
                  </a:custGeom>
                  <a:solidFill>
                    <a:srgbClr val="FFFFFF"/>
                  </a:solidFill>
                  <a:ln w="9525" cmpd="sng">
                    <a:solidFill>
                      <a:srgbClr val="000000"/>
                    </a:solidFill>
                    <a:round/>
                    <a:headEnd/>
                    <a:tailEnd/>
                  </a:ln>
                </p:spPr>
                <p:txBody>
                  <a:bodyPr/>
                  <a:lstStyle/>
                  <a:p>
                    <a:endParaRPr lang="en-US"/>
                  </a:p>
                </p:txBody>
              </p:sp>
              <p:sp>
                <p:nvSpPr>
                  <p:cNvPr id="82" name="Freeform 45"/>
                  <p:cNvSpPr>
                    <a:spLocks/>
                  </p:cNvSpPr>
                  <p:nvPr/>
                </p:nvSpPr>
                <p:spPr bwMode="auto">
                  <a:xfrm>
                    <a:off x="4751" y="2789"/>
                    <a:ext cx="148" cy="68"/>
                  </a:xfrm>
                  <a:custGeom>
                    <a:avLst/>
                    <a:gdLst>
                      <a:gd name="T0" fmla="*/ 292 w 592"/>
                      <a:gd name="T1" fmla="*/ 0 h 272"/>
                      <a:gd name="T2" fmla="*/ 233 w 592"/>
                      <a:gd name="T3" fmla="*/ 54 h 272"/>
                      <a:gd name="T4" fmla="*/ 170 w 592"/>
                      <a:gd name="T5" fmla="*/ 94 h 272"/>
                      <a:gd name="T6" fmla="*/ 116 w 592"/>
                      <a:gd name="T7" fmla="*/ 114 h 272"/>
                      <a:gd name="T8" fmla="*/ 25 w 592"/>
                      <a:gd name="T9" fmla="*/ 146 h 272"/>
                      <a:gd name="T10" fmla="*/ 11 w 592"/>
                      <a:gd name="T11" fmla="*/ 155 h 272"/>
                      <a:gd name="T12" fmla="*/ 4 w 592"/>
                      <a:gd name="T13" fmla="*/ 166 h 272"/>
                      <a:gd name="T14" fmla="*/ 0 w 592"/>
                      <a:gd name="T15" fmla="*/ 181 h 272"/>
                      <a:gd name="T16" fmla="*/ 0 w 592"/>
                      <a:gd name="T17" fmla="*/ 200 h 272"/>
                      <a:gd name="T18" fmla="*/ 4 w 592"/>
                      <a:gd name="T19" fmla="*/ 226 h 272"/>
                      <a:gd name="T20" fmla="*/ 10 w 592"/>
                      <a:gd name="T21" fmla="*/ 245 h 272"/>
                      <a:gd name="T22" fmla="*/ 25 w 592"/>
                      <a:gd name="T23" fmla="*/ 255 h 272"/>
                      <a:gd name="T24" fmla="*/ 50 w 592"/>
                      <a:gd name="T25" fmla="*/ 265 h 272"/>
                      <a:gd name="T26" fmla="*/ 88 w 592"/>
                      <a:gd name="T27" fmla="*/ 268 h 272"/>
                      <a:gd name="T28" fmla="*/ 133 w 592"/>
                      <a:gd name="T29" fmla="*/ 271 h 272"/>
                      <a:gd name="T30" fmla="*/ 171 w 592"/>
                      <a:gd name="T31" fmla="*/ 272 h 272"/>
                      <a:gd name="T32" fmla="*/ 216 w 592"/>
                      <a:gd name="T33" fmla="*/ 271 h 272"/>
                      <a:gd name="T34" fmla="*/ 254 w 592"/>
                      <a:gd name="T35" fmla="*/ 268 h 272"/>
                      <a:gd name="T36" fmla="*/ 293 w 592"/>
                      <a:gd name="T37" fmla="*/ 261 h 272"/>
                      <a:gd name="T38" fmla="*/ 324 w 592"/>
                      <a:gd name="T39" fmla="*/ 250 h 272"/>
                      <a:gd name="T40" fmla="*/ 354 w 592"/>
                      <a:gd name="T41" fmla="*/ 237 h 272"/>
                      <a:gd name="T42" fmla="*/ 393 w 592"/>
                      <a:gd name="T43" fmla="*/ 227 h 272"/>
                      <a:gd name="T44" fmla="*/ 397 w 592"/>
                      <a:gd name="T45" fmla="*/ 242 h 272"/>
                      <a:gd name="T46" fmla="*/ 425 w 592"/>
                      <a:gd name="T47" fmla="*/ 244 h 272"/>
                      <a:gd name="T48" fmla="*/ 452 w 592"/>
                      <a:gd name="T49" fmla="*/ 244 h 272"/>
                      <a:gd name="T50" fmla="*/ 480 w 592"/>
                      <a:gd name="T51" fmla="*/ 242 h 272"/>
                      <a:gd name="T52" fmla="*/ 503 w 592"/>
                      <a:gd name="T53" fmla="*/ 240 h 272"/>
                      <a:gd name="T54" fmla="*/ 525 w 592"/>
                      <a:gd name="T55" fmla="*/ 236 h 272"/>
                      <a:gd name="T56" fmla="*/ 555 w 592"/>
                      <a:gd name="T57" fmla="*/ 227 h 272"/>
                      <a:gd name="T58" fmla="*/ 580 w 592"/>
                      <a:gd name="T59" fmla="*/ 214 h 272"/>
                      <a:gd name="T60" fmla="*/ 580 w 592"/>
                      <a:gd name="T61" fmla="*/ 181 h 272"/>
                      <a:gd name="T62" fmla="*/ 585 w 592"/>
                      <a:gd name="T63" fmla="*/ 170 h 272"/>
                      <a:gd name="T64" fmla="*/ 587 w 592"/>
                      <a:gd name="T65" fmla="*/ 159 h 272"/>
                      <a:gd name="T66" fmla="*/ 588 w 592"/>
                      <a:gd name="T67" fmla="*/ 96 h 272"/>
                      <a:gd name="T68" fmla="*/ 592 w 592"/>
                      <a:gd name="T69" fmla="*/ 32 h 272"/>
                      <a:gd name="T70" fmla="*/ 459 w 592"/>
                      <a:gd name="T71" fmla="*/ 46 h 272"/>
                      <a:gd name="T72" fmla="*/ 292 w 592"/>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2" h="272">
                        <a:moveTo>
                          <a:pt x="292" y="0"/>
                        </a:moveTo>
                        <a:lnTo>
                          <a:pt x="233" y="54"/>
                        </a:lnTo>
                        <a:lnTo>
                          <a:pt x="170" y="94"/>
                        </a:lnTo>
                        <a:lnTo>
                          <a:pt x="116" y="114"/>
                        </a:lnTo>
                        <a:lnTo>
                          <a:pt x="25" y="146"/>
                        </a:lnTo>
                        <a:lnTo>
                          <a:pt x="11" y="155"/>
                        </a:lnTo>
                        <a:lnTo>
                          <a:pt x="4" y="166"/>
                        </a:lnTo>
                        <a:lnTo>
                          <a:pt x="0" y="181"/>
                        </a:lnTo>
                        <a:lnTo>
                          <a:pt x="0" y="200"/>
                        </a:lnTo>
                        <a:lnTo>
                          <a:pt x="4" y="226"/>
                        </a:lnTo>
                        <a:lnTo>
                          <a:pt x="10" y="245"/>
                        </a:lnTo>
                        <a:lnTo>
                          <a:pt x="25" y="255"/>
                        </a:lnTo>
                        <a:lnTo>
                          <a:pt x="50" y="265"/>
                        </a:lnTo>
                        <a:lnTo>
                          <a:pt x="88" y="268"/>
                        </a:lnTo>
                        <a:lnTo>
                          <a:pt x="133" y="271"/>
                        </a:lnTo>
                        <a:lnTo>
                          <a:pt x="171" y="272"/>
                        </a:lnTo>
                        <a:lnTo>
                          <a:pt x="216" y="271"/>
                        </a:lnTo>
                        <a:lnTo>
                          <a:pt x="254" y="268"/>
                        </a:lnTo>
                        <a:lnTo>
                          <a:pt x="293" y="261"/>
                        </a:lnTo>
                        <a:lnTo>
                          <a:pt x="324" y="250"/>
                        </a:lnTo>
                        <a:lnTo>
                          <a:pt x="354" y="237"/>
                        </a:lnTo>
                        <a:lnTo>
                          <a:pt x="393" y="227"/>
                        </a:lnTo>
                        <a:lnTo>
                          <a:pt x="397" y="242"/>
                        </a:lnTo>
                        <a:lnTo>
                          <a:pt x="425" y="244"/>
                        </a:lnTo>
                        <a:lnTo>
                          <a:pt x="452" y="244"/>
                        </a:lnTo>
                        <a:lnTo>
                          <a:pt x="480" y="242"/>
                        </a:lnTo>
                        <a:lnTo>
                          <a:pt x="503" y="240"/>
                        </a:lnTo>
                        <a:lnTo>
                          <a:pt x="525" y="236"/>
                        </a:lnTo>
                        <a:lnTo>
                          <a:pt x="555" y="227"/>
                        </a:lnTo>
                        <a:lnTo>
                          <a:pt x="580" y="214"/>
                        </a:lnTo>
                        <a:lnTo>
                          <a:pt x="580" y="181"/>
                        </a:lnTo>
                        <a:lnTo>
                          <a:pt x="585" y="170"/>
                        </a:lnTo>
                        <a:lnTo>
                          <a:pt x="587" y="159"/>
                        </a:lnTo>
                        <a:lnTo>
                          <a:pt x="588" y="96"/>
                        </a:lnTo>
                        <a:lnTo>
                          <a:pt x="592" y="32"/>
                        </a:lnTo>
                        <a:lnTo>
                          <a:pt x="459" y="46"/>
                        </a:lnTo>
                        <a:lnTo>
                          <a:pt x="292" y="0"/>
                        </a:lnTo>
                        <a:close/>
                      </a:path>
                    </a:pathLst>
                  </a:custGeom>
                  <a:solidFill>
                    <a:srgbClr val="FFFFFF"/>
                  </a:solidFill>
                  <a:ln w="9525" cmpd="sng">
                    <a:solidFill>
                      <a:srgbClr val="000000"/>
                    </a:solidFill>
                    <a:round/>
                    <a:headEnd/>
                    <a:tailEnd/>
                  </a:ln>
                </p:spPr>
                <p:txBody>
                  <a:bodyPr/>
                  <a:lstStyle/>
                  <a:p>
                    <a:endParaRPr lang="en-US"/>
                  </a:p>
                </p:txBody>
              </p:sp>
            </p:grpSp>
            <p:sp>
              <p:nvSpPr>
                <p:cNvPr id="80" name="Freeform 46"/>
                <p:cNvSpPr>
                  <a:spLocks/>
                </p:cNvSpPr>
                <p:nvPr/>
              </p:nvSpPr>
              <p:spPr bwMode="auto">
                <a:xfrm>
                  <a:off x="4824" y="2369"/>
                  <a:ext cx="231" cy="458"/>
                </a:xfrm>
                <a:custGeom>
                  <a:avLst/>
                  <a:gdLst>
                    <a:gd name="T0" fmla="*/ 35 w 924"/>
                    <a:gd name="T1" fmla="*/ 0 h 1834"/>
                    <a:gd name="T2" fmla="*/ 7 w 924"/>
                    <a:gd name="T3" fmla="*/ 551 h 1834"/>
                    <a:gd name="T4" fmla="*/ 14 w 924"/>
                    <a:gd name="T5" fmla="*/ 994 h 1834"/>
                    <a:gd name="T6" fmla="*/ 28 w 924"/>
                    <a:gd name="T7" fmla="*/ 1165 h 1834"/>
                    <a:gd name="T8" fmla="*/ 49 w 924"/>
                    <a:gd name="T9" fmla="*/ 1352 h 1834"/>
                    <a:gd name="T10" fmla="*/ 35 w 924"/>
                    <a:gd name="T11" fmla="*/ 1531 h 1834"/>
                    <a:gd name="T12" fmla="*/ 0 w 924"/>
                    <a:gd name="T13" fmla="*/ 1679 h 1834"/>
                    <a:gd name="T14" fmla="*/ 18 w 924"/>
                    <a:gd name="T15" fmla="*/ 1703 h 1834"/>
                    <a:gd name="T16" fmla="*/ 36 w 924"/>
                    <a:gd name="T17" fmla="*/ 1718 h 1834"/>
                    <a:gd name="T18" fmla="*/ 64 w 924"/>
                    <a:gd name="T19" fmla="*/ 1733 h 1834"/>
                    <a:gd name="T20" fmla="*/ 91 w 924"/>
                    <a:gd name="T21" fmla="*/ 1746 h 1834"/>
                    <a:gd name="T22" fmla="*/ 125 w 924"/>
                    <a:gd name="T23" fmla="*/ 1759 h 1834"/>
                    <a:gd name="T24" fmla="*/ 161 w 924"/>
                    <a:gd name="T25" fmla="*/ 1768 h 1834"/>
                    <a:gd name="T26" fmla="*/ 188 w 924"/>
                    <a:gd name="T27" fmla="*/ 1774 h 1834"/>
                    <a:gd name="T28" fmla="*/ 222 w 924"/>
                    <a:gd name="T29" fmla="*/ 1779 h 1834"/>
                    <a:gd name="T30" fmla="*/ 264 w 924"/>
                    <a:gd name="T31" fmla="*/ 1788 h 1834"/>
                    <a:gd name="T32" fmla="*/ 309 w 924"/>
                    <a:gd name="T33" fmla="*/ 1800 h 1834"/>
                    <a:gd name="T34" fmla="*/ 327 w 924"/>
                    <a:gd name="T35" fmla="*/ 1804 h 1834"/>
                    <a:gd name="T36" fmla="*/ 334 w 924"/>
                    <a:gd name="T37" fmla="*/ 1781 h 1834"/>
                    <a:gd name="T38" fmla="*/ 347 w 924"/>
                    <a:gd name="T39" fmla="*/ 1737 h 1834"/>
                    <a:gd name="T40" fmla="*/ 357 w 924"/>
                    <a:gd name="T41" fmla="*/ 1703 h 1834"/>
                    <a:gd name="T42" fmla="*/ 367 w 924"/>
                    <a:gd name="T43" fmla="*/ 1657 h 1834"/>
                    <a:gd name="T44" fmla="*/ 370 w 924"/>
                    <a:gd name="T45" fmla="*/ 1329 h 1834"/>
                    <a:gd name="T46" fmla="*/ 370 w 924"/>
                    <a:gd name="T47" fmla="*/ 1033 h 1834"/>
                    <a:gd name="T48" fmla="*/ 349 w 924"/>
                    <a:gd name="T49" fmla="*/ 699 h 1834"/>
                    <a:gd name="T50" fmla="*/ 356 w 924"/>
                    <a:gd name="T51" fmla="*/ 489 h 1834"/>
                    <a:gd name="T52" fmla="*/ 363 w 924"/>
                    <a:gd name="T53" fmla="*/ 423 h 1834"/>
                    <a:gd name="T54" fmla="*/ 433 w 924"/>
                    <a:gd name="T55" fmla="*/ 738 h 1834"/>
                    <a:gd name="T56" fmla="*/ 496 w 924"/>
                    <a:gd name="T57" fmla="*/ 1080 h 1834"/>
                    <a:gd name="T58" fmla="*/ 538 w 924"/>
                    <a:gd name="T59" fmla="*/ 1274 h 1834"/>
                    <a:gd name="T60" fmla="*/ 566 w 924"/>
                    <a:gd name="T61" fmla="*/ 1617 h 1834"/>
                    <a:gd name="T62" fmla="*/ 606 w 924"/>
                    <a:gd name="T63" fmla="*/ 1812 h 1834"/>
                    <a:gd name="T64" fmla="*/ 646 w 924"/>
                    <a:gd name="T65" fmla="*/ 1814 h 1834"/>
                    <a:gd name="T66" fmla="*/ 685 w 924"/>
                    <a:gd name="T67" fmla="*/ 1818 h 1834"/>
                    <a:gd name="T68" fmla="*/ 725 w 924"/>
                    <a:gd name="T69" fmla="*/ 1825 h 1834"/>
                    <a:gd name="T70" fmla="*/ 778 w 924"/>
                    <a:gd name="T71" fmla="*/ 1831 h 1834"/>
                    <a:gd name="T72" fmla="*/ 814 w 924"/>
                    <a:gd name="T73" fmla="*/ 1834 h 1834"/>
                    <a:gd name="T74" fmla="*/ 850 w 924"/>
                    <a:gd name="T75" fmla="*/ 1826 h 1834"/>
                    <a:gd name="T76" fmla="*/ 885 w 924"/>
                    <a:gd name="T77" fmla="*/ 1811 h 1834"/>
                    <a:gd name="T78" fmla="*/ 898 w 924"/>
                    <a:gd name="T79" fmla="*/ 1799 h 1834"/>
                    <a:gd name="T80" fmla="*/ 912 w 924"/>
                    <a:gd name="T81" fmla="*/ 1788 h 1834"/>
                    <a:gd name="T82" fmla="*/ 924 w 924"/>
                    <a:gd name="T83" fmla="*/ 1775 h 1834"/>
                    <a:gd name="T84" fmla="*/ 904 w 924"/>
                    <a:gd name="T85" fmla="*/ 1543 h 1834"/>
                    <a:gd name="T86" fmla="*/ 853 w 924"/>
                    <a:gd name="T87" fmla="*/ 1221 h 1834"/>
                    <a:gd name="T88" fmla="*/ 825 w 924"/>
                    <a:gd name="T89" fmla="*/ 973 h 1834"/>
                    <a:gd name="T90" fmla="*/ 728 w 924"/>
                    <a:gd name="T91" fmla="*/ 412 h 1834"/>
                    <a:gd name="T92" fmla="*/ 685 w 924"/>
                    <a:gd name="T93" fmla="*/ 0 h 1834"/>
                    <a:gd name="T94" fmla="*/ 517 w 924"/>
                    <a:gd name="T95" fmla="*/ 33 h 1834"/>
                    <a:gd name="T96" fmla="*/ 358 w 924"/>
                    <a:gd name="T97" fmla="*/ 44 h 1834"/>
                    <a:gd name="T98" fmla="*/ 173 w 924"/>
                    <a:gd name="T99" fmla="*/ 33 h 1834"/>
                    <a:gd name="T100" fmla="*/ 35 w 924"/>
                    <a:gd name="T101" fmla="*/ 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4" h="1834">
                      <a:moveTo>
                        <a:pt x="35" y="0"/>
                      </a:moveTo>
                      <a:lnTo>
                        <a:pt x="7" y="551"/>
                      </a:lnTo>
                      <a:lnTo>
                        <a:pt x="14" y="994"/>
                      </a:lnTo>
                      <a:lnTo>
                        <a:pt x="28" y="1165"/>
                      </a:lnTo>
                      <a:lnTo>
                        <a:pt x="49" y="1352"/>
                      </a:lnTo>
                      <a:lnTo>
                        <a:pt x="35" y="1531"/>
                      </a:lnTo>
                      <a:lnTo>
                        <a:pt x="0" y="1679"/>
                      </a:lnTo>
                      <a:lnTo>
                        <a:pt x="18" y="1703"/>
                      </a:lnTo>
                      <a:lnTo>
                        <a:pt x="36" y="1718"/>
                      </a:lnTo>
                      <a:lnTo>
                        <a:pt x="64" y="1733"/>
                      </a:lnTo>
                      <a:lnTo>
                        <a:pt x="91" y="1746"/>
                      </a:lnTo>
                      <a:lnTo>
                        <a:pt x="125" y="1759"/>
                      </a:lnTo>
                      <a:lnTo>
                        <a:pt x="161" y="1768"/>
                      </a:lnTo>
                      <a:lnTo>
                        <a:pt x="188" y="1774"/>
                      </a:lnTo>
                      <a:lnTo>
                        <a:pt x="222" y="1779"/>
                      </a:lnTo>
                      <a:lnTo>
                        <a:pt x="264" y="1788"/>
                      </a:lnTo>
                      <a:lnTo>
                        <a:pt x="309" y="1800"/>
                      </a:lnTo>
                      <a:lnTo>
                        <a:pt x="327" y="1804"/>
                      </a:lnTo>
                      <a:lnTo>
                        <a:pt x="334" y="1781"/>
                      </a:lnTo>
                      <a:lnTo>
                        <a:pt x="347" y="1737"/>
                      </a:lnTo>
                      <a:lnTo>
                        <a:pt x="357" y="1703"/>
                      </a:lnTo>
                      <a:lnTo>
                        <a:pt x="367" y="1657"/>
                      </a:lnTo>
                      <a:lnTo>
                        <a:pt x="370" y="1329"/>
                      </a:lnTo>
                      <a:lnTo>
                        <a:pt x="370" y="1033"/>
                      </a:lnTo>
                      <a:lnTo>
                        <a:pt x="349" y="699"/>
                      </a:lnTo>
                      <a:lnTo>
                        <a:pt x="356" y="489"/>
                      </a:lnTo>
                      <a:lnTo>
                        <a:pt x="363" y="423"/>
                      </a:lnTo>
                      <a:lnTo>
                        <a:pt x="433" y="738"/>
                      </a:lnTo>
                      <a:lnTo>
                        <a:pt x="496" y="1080"/>
                      </a:lnTo>
                      <a:lnTo>
                        <a:pt x="538" y="1274"/>
                      </a:lnTo>
                      <a:lnTo>
                        <a:pt x="566" y="1617"/>
                      </a:lnTo>
                      <a:lnTo>
                        <a:pt x="606" y="1812"/>
                      </a:lnTo>
                      <a:lnTo>
                        <a:pt x="646" y="1814"/>
                      </a:lnTo>
                      <a:lnTo>
                        <a:pt x="685" y="1818"/>
                      </a:lnTo>
                      <a:lnTo>
                        <a:pt x="725" y="1825"/>
                      </a:lnTo>
                      <a:lnTo>
                        <a:pt x="778" y="1831"/>
                      </a:lnTo>
                      <a:lnTo>
                        <a:pt x="814" y="1834"/>
                      </a:lnTo>
                      <a:lnTo>
                        <a:pt x="850" y="1826"/>
                      </a:lnTo>
                      <a:lnTo>
                        <a:pt x="885" y="1811"/>
                      </a:lnTo>
                      <a:lnTo>
                        <a:pt x="898" y="1799"/>
                      </a:lnTo>
                      <a:lnTo>
                        <a:pt x="912" y="1788"/>
                      </a:lnTo>
                      <a:lnTo>
                        <a:pt x="924" y="1775"/>
                      </a:lnTo>
                      <a:lnTo>
                        <a:pt x="904" y="1543"/>
                      </a:lnTo>
                      <a:lnTo>
                        <a:pt x="853" y="1221"/>
                      </a:lnTo>
                      <a:lnTo>
                        <a:pt x="825" y="973"/>
                      </a:lnTo>
                      <a:lnTo>
                        <a:pt x="728" y="412"/>
                      </a:lnTo>
                      <a:lnTo>
                        <a:pt x="685" y="0"/>
                      </a:lnTo>
                      <a:lnTo>
                        <a:pt x="517" y="33"/>
                      </a:lnTo>
                      <a:lnTo>
                        <a:pt x="358" y="44"/>
                      </a:lnTo>
                      <a:lnTo>
                        <a:pt x="173" y="33"/>
                      </a:lnTo>
                      <a:lnTo>
                        <a:pt x="35" y="0"/>
                      </a:lnTo>
                      <a:close/>
                    </a:path>
                  </a:pathLst>
                </a:custGeom>
                <a:solidFill>
                  <a:srgbClr val="FFFFFF"/>
                </a:solidFill>
                <a:ln w="9525" cmpd="sng">
                  <a:solidFill>
                    <a:srgbClr val="000000"/>
                  </a:solidFill>
                  <a:prstDash val="solid"/>
                  <a:round/>
                  <a:headEnd/>
                  <a:tailEnd/>
                </a:ln>
              </p:spPr>
              <p:txBody>
                <a:bodyPr/>
                <a:lstStyle/>
                <a:p>
                  <a:endParaRPr lang="en-US"/>
                </a:p>
              </p:txBody>
            </p:sp>
          </p:grpSp>
          <p:grpSp>
            <p:nvGrpSpPr>
              <p:cNvPr id="41" name="Group 47"/>
              <p:cNvGrpSpPr>
                <a:grpSpLocks/>
              </p:cNvGrpSpPr>
              <p:nvPr/>
            </p:nvGrpSpPr>
            <p:grpSpPr bwMode="auto">
              <a:xfrm>
                <a:off x="2748" y="2609"/>
                <a:ext cx="131" cy="224"/>
                <a:chOff x="4666" y="2050"/>
                <a:chExt cx="226" cy="390"/>
              </a:xfrm>
            </p:grpSpPr>
            <p:grpSp>
              <p:nvGrpSpPr>
                <p:cNvPr id="74" name="Group 48"/>
                <p:cNvGrpSpPr>
                  <a:grpSpLocks/>
                </p:cNvGrpSpPr>
                <p:nvPr/>
              </p:nvGrpSpPr>
              <p:grpSpPr bwMode="auto">
                <a:xfrm>
                  <a:off x="4666" y="2050"/>
                  <a:ext cx="226" cy="390"/>
                  <a:chOff x="4666" y="2050"/>
                  <a:chExt cx="226" cy="390"/>
                </a:xfrm>
              </p:grpSpPr>
              <p:sp>
                <p:nvSpPr>
                  <p:cNvPr id="77" name="Freeform 49"/>
                  <p:cNvSpPr>
                    <a:spLocks/>
                  </p:cNvSpPr>
                  <p:nvPr/>
                </p:nvSpPr>
                <p:spPr bwMode="auto">
                  <a:xfrm>
                    <a:off x="4666" y="2050"/>
                    <a:ext cx="226" cy="390"/>
                  </a:xfrm>
                  <a:custGeom>
                    <a:avLst/>
                    <a:gdLst>
                      <a:gd name="T0" fmla="*/ 347 w 904"/>
                      <a:gd name="T1" fmla="*/ 583 h 1562"/>
                      <a:gd name="T2" fmla="*/ 246 w 904"/>
                      <a:gd name="T3" fmla="*/ 548 h 1562"/>
                      <a:gd name="T4" fmla="*/ 86 w 904"/>
                      <a:gd name="T5" fmla="*/ 497 h 1562"/>
                      <a:gd name="T6" fmla="*/ 45 w 904"/>
                      <a:gd name="T7" fmla="*/ 521 h 1562"/>
                      <a:gd name="T8" fmla="*/ 18 w 904"/>
                      <a:gd name="T9" fmla="*/ 560 h 1562"/>
                      <a:gd name="T10" fmla="*/ 3 w 904"/>
                      <a:gd name="T11" fmla="*/ 621 h 1562"/>
                      <a:gd name="T12" fmla="*/ 0 w 904"/>
                      <a:gd name="T13" fmla="*/ 679 h 1562"/>
                      <a:gd name="T14" fmla="*/ 4 w 904"/>
                      <a:gd name="T15" fmla="*/ 747 h 1562"/>
                      <a:gd name="T16" fmla="*/ 121 w 904"/>
                      <a:gd name="T17" fmla="*/ 812 h 1562"/>
                      <a:gd name="T18" fmla="*/ 198 w 904"/>
                      <a:gd name="T19" fmla="*/ 856 h 1562"/>
                      <a:gd name="T20" fmla="*/ 246 w 904"/>
                      <a:gd name="T21" fmla="*/ 882 h 1562"/>
                      <a:gd name="T22" fmla="*/ 344 w 904"/>
                      <a:gd name="T23" fmla="*/ 913 h 1562"/>
                      <a:gd name="T24" fmla="*/ 535 w 904"/>
                      <a:gd name="T25" fmla="*/ 956 h 1562"/>
                      <a:gd name="T26" fmla="*/ 568 w 904"/>
                      <a:gd name="T27" fmla="*/ 934 h 1562"/>
                      <a:gd name="T28" fmla="*/ 603 w 904"/>
                      <a:gd name="T29" fmla="*/ 847 h 1562"/>
                      <a:gd name="T30" fmla="*/ 614 w 904"/>
                      <a:gd name="T31" fmla="*/ 985 h 1562"/>
                      <a:gd name="T32" fmla="*/ 603 w 904"/>
                      <a:gd name="T33" fmla="*/ 1104 h 1562"/>
                      <a:gd name="T34" fmla="*/ 601 w 904"/>
                      <a:gd name="T35" fmla="*/ 1188 h 1562"/>
                      <a:gd name="T36" fmla="*/ 587 w 904"/>
                      <a:gd name="T37" fmla="*/ 1285 h 1562"/>
                      <a:gd name="T38" fmla="*/ 579 w 904"/>
                      <a:gd name="T39" fmla="*/ 1446 h 1562"/>
                      <a:gd name="T40" fmla="*/ 640 w 904"/>
                      <a:gd name="T41" fmla="*/ 1480 h 1562"/>
                      <a:gd name="T42" fmla="*/ 708 w 904"/>
                      <a:gd name="T43" fmla="*/ 1501 h 1562"/>
                      <a:gd name="T44" fmla="*/ 772 w 904"/>
                      <a:gd name="T45" fmla="*/ 1527 h 1562"/>
                      <a:gd name="T46" fmla="*/ 849 w 904"/>
                      <a:gd name="T47" fmla="*/ 1553 h 1562"/>
                      <a:gd name="T48" fmla="*/ 878 w 904"/>
                      <a:gd name="T49" fmla="*/ 1380 h 1562"/>
                      <a:gd name="T50" fmla="*/ 864 w 904"/>
                      <a:gd name="T51" fmla="*/ 1287 h 1562"/>
                      <a:gd name="T52" fmla="*/ 860 w 904"/>
                      <a:gd name="T53" fmla="*/ 1165 h 1562"/>
                      <a:gd name="T54" fmla="*/ 880 w 904"/>
                      <a:gd name="T55" fmla="*/ 754 h 1562"/>
                      <a:gd name="T56" fmla="*/ 828 w 904"/>
                      <a:gd name="T57" fmla="*/ 43 h 1562"/>
                      <a:gd name="T58" fmla="*/ 684 w 904"/>
                      <a:gd name="T59" fmla="*/ 13 h 1562"/>
                      <a:gd name="T60" fmla="*/ 642 w 904"/>
                      <a:gd name="T61" fmla="*/ 0 h 1562"/>
                      <a:gd name="T62" fmla="*/ 606 w 904"/>
                      <a:gd name="T63" fmla="*/ 3 h 1562"/>
                      <a:gd name="T64" fmla="*/ 572 w 904"/>
                      <a:gd name="T65" fmla="*/ 17 h 1562"/>
                      <a:gd name="T66" fmla="*/ 538 w 904"/>
                      <a:gd name="T67" fmla="*/ 53 h 1562"/>
                      <a:gd name="T68" fmla="*/ 523 w 904"/>
                      <a:gd name="T69" fmla="*/ 100 h 1562"/>
                      <a:gd name="T70" fmla="*/ 517 w 904"/>
                      <a:gd name="T71" fmla="*/ 184 h 1562"/>
                      <a:gd name="T72" fmla="*/ 443 w 904"/>
                      <a:gd name="T73" fmla="*/ 545 h 1562"/>
                      <a:gd name="T74" fmla="*/ 409 w 904"/>
                      <a:gd name="T75" fmla="*/ 584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4" h="1562">
                        <a:moveTo>
                          <a:pt x="374" y="584"/>
                        </a:moveTo>
                        <a:lnTo>
                          <a:pt x="347" y="583"/>
                        </a:lnTo>
                        <a:lnTo>
                          <a:pt x="309" y="577"/>
                        </a:lnTo>
                        <a:lnTo>
                          <a:pt x="246" y="548"/>
                        </a:lnTo>
                        <a:lnTo>
                          <a:pt x="107" y="493"/>
                        </a:lnTo>
                        <a:lnTo>
                          <a:pt x="86" y="497"/>
                        </a:lnTo>
                        <a:lnTo>
                          <a:pt x="66" y="506"/>
                        </a:lnTo>
                        <a:lnTo>
                          <a:pt x="45" y="521"/>
                        </a:lnTo>
                        <a:lnTo>
                          <a:pt x="31" y="536"/>
                        </a:lnTo>
                        <a:lnTo>
                          <a:pt x="18" y="560"/>
                        </a:lnTo>
                        <a:lnTo>
                          <a:pt x="10" y="586"/>
                        </a:lnTo>
                        <a:lnTo>
                          <a:pt x="3" y="621"/>
                        </a:lnTo>
                        <a:lnTo>
                          <a:pt x="1" y="649"/>
                        </a:lnTo>
                        <a:lnTo>
                          <a:pt x="0" y="679"/>
                        </a:lnTo>
                        <a:lnTo>
                          <a:pt x="1" y="714"/>
                        </a:lnTo>
                        <a:lnTo>
                          <a:pt x="4" y="747"/>
                        </a:lnTo>
                        <a:lnTo>
                          <a:pt x="10" y="774"/>
                        </a:lnTo>
                        <a:lnTo>
                          <a:pt x="121" y="812"/>
                        </a:lnTo>
                        <a:lnTo>
                          <a:pt x="168" y="836"/>
                        </a:lnTo>
                        <a:lnTo>
                          <a:pt x="198" y="856"/>
                        </a:lnTo>
                        <a:lnTo>
                          <a:pt x="224" y="871"/>
                        </a:lnTo>
                        <a:lnTo>
                          <a:pt x="246" y="882"/>
                        </a:lnTo>
                        <a:lnTo>
                          <a:pt x="279" y="892"/>
                        </a:lnTo>
                        <a:lnTo>
                          <a:pt x="344" y="913"/>
                        </a:lnTo>
                        <a:lnTo>
                          <a:pt x="454" y="940"/>
                        </a:lnTo>
                        <a:lnTo>
                          <a:pt x="535" y="956"/>
                        </a:lnTo>
                        <a:lnTo>
                          <a:pt x="555" y="949"/>
                        </a:lnTo>
                        <a:lnTo>
                          <a:pt x="568" y="934"/>
                        </a:lnTo>
                        <a:lnTo>
                          <a:pt x="577" y="909"/>
                        </a:lnTo>
                        <a:lnTo>
                          <a:pt x="603" y="847"/>
                        </a:lnTo>
                        <a:lnTo>
                          <a:pt x="608" y="886"/>
                        </a:lnTo>
                        <a:lnTo>
                          <a:pt x="614" y="985"/>
                        </a:lnTo>
                        <a:lnTo>
                          <a:pt x="611" y="1063"/>
                        </a:lnTo>
                        <a:lnTo>
                          <a:pt x="603" y="1104"/>
                        </a:lnTo>
                        <a:lnTo>
                          <a:pt x="601" y="1146"/>
                        </a:lnTo>
                        <a:lnTo>
                          <a:pt x="601" y="1188"/>
                        </a:lnTo>
                        <a:lnTo>
                          <a:pt x="597" y="1239"/>
                        </a:lnTo>
                        <a:lnTo>
                          <a:pt x="587" y="1285"/>
                        </a:lnTo>
                        <a:lnTo>
                          <a:pt x="562" y="1423"/>
                        </a:lnTo>
                        <a:lnTo>
                          <a:pt x="579" y="1446"/>
                        </a:lnTo>
                        <a:lnTo>
                          <a:pt x="604" y="1464"/>
                        </a:lnTo>
                        <a:lnTo>
                          <a:pt x="640" y="1480"/>
                        </a:lnTo>
                        <a:lnTo>
                          <a:pt x="677" y="1489"/>
                        </a:lnTo>
                        <a:lnTo>
                          <a:pt x="708" y="1501"/>
                        </a:lnTo>
                        <a:lnTo>
                          <a:pt x="742" y="1514"/>
                        </a:lnTo>
                        <a:lnTo>
                          <a:pt x="772" y="1527"/>
                        </a:lnTo>
                        <a:lnTo>
                          <a:pt x="806" y="1538"/>
                        </a:lnTo>
                        <a:lnTo>
                          <a:pt x="849" y="1553"/>
                        </a:lnTo>
                        <a:lnTo>
                          <a:pt x="904" y="1562"/>
                        </a:lnTo>
                        <a:lnTo>
                          <a:pt x="878" y="1380"/>
                        </a:lnTo>
                        <a:lnTo>
                          <a:pt x="869" y="1322"/>
                        </a:lnTo>
                        <a:lnTo>
                          <a:pt x="864" y="1287"/>
                        </a:lnTo>
                        <a:lnTo>
                          <a:pt x="863" y="1248"/>
                        </a:lnTo>
                        <a:lnTo>
                          <a:pt x="860" y="1165"/>
                        </a:lnTo>
                        <a:lnTo>
                          <a:pt x="862" y="1049"/>
                        </a:lnTo>
                        <a:lnTo>
                          <a:pt x="880" y="754"/>
                        </a:lnTo>
                        <a:lnTo>
                          <a:pt x="869" y="295"/>
                        </a:lnTo>
                        <a:lnTo>
                          <a:pt x="828" y="43"/>
                        </a:lnTo>
                        <a:lnTo>
                          <a:pt x="722" y="22"/>
                        </a:lnTo>
                        <a:lnTo>
                          <a:pt x="684" y="13"/>
                        </a:lnTo>
                        <a:lnTo>
                          <a:pt x="659" y="4"/>
                        </a:lnTo>
                        <a:lnTo>
                          <a:pt x="642" y="0"/>
                        </a:lnTo>
                        <a:lnTo>
                          <a:pt x="622" y="0"/>
                        </a:lnTo>
                        <a:lnTo>
                          <a:pt x="606" y="3"/>
                        </a:lnTo>
                        <a:lnTo>
                          <a:pt x="590" y="8"/>
                        </a:lnTo>
                        <a:lnTo>
                          <a:pt x="572" y="17"/>
                        </a:lnTo>
                        <a:lnTo>
                          <a:pt x="555" y="33"/>
                        </a:lnTo>
                        <a:lnTo>
                          <a:pt x="538" y="53"/>
                        </a:lnTo>
                        <a:lnTo>
                          <a:pt x="529" y="73"/>
                        </a:lnTo>
                        <a:lnTo>
                          <a:pt x="523" y="100"/>
                        </a:lnTo>
                        <a:lnTo>
                          <a:pt x="523" y="136"/>
                        </a:lnTo>
                        <a:lnTo>
                          <a:pt x="517" y="184"/>
                        </a:lnTo>
                        <a:lnTo>
                          <a:pt x="499" y="288"/>
                        </a:lnTo>
                        <a:lnTo>
                          <a:pt x="443" y="545"/>
                        </a:lnTo>
                        <a:lnTo>
                          <a:pt x="434" y="580"/>
                        </a:lnTo>
                        <a:lnTo>
                          <a:pt x="409" y="584"/>
                        </a:lnTo>
                        <a:lnTo>
                          <a:pt x="374" y="584"/>
                        </a:lnTo>
                        <a:close/>
                      </a:path>
                    </a:pathLst>
                  </a:custGeom>
                  <a:solidFill>
                    <a:srgbClr val="FFFFFF"/>
                  </a:solidFill>
                  <a:ln w="9525" cmpd="sng">
                    <a:solidFill>
                      <a:srgbClr val="000000"/>
                    </a:solidFill>
                    <a:prstDash val="solid"/>
                    <a:round/>
                    <a:headEnd/>
                    <a:tailEnd/>
                  </a:ln>
                </p:spPr>
                <p:txBody>
                  <a:bodyPr/>
                  <a:lstStyle/>
                  <a:p>
                    <a:endParaRPr lang="en-US"/>
                  </a:p>
                </p:txBody>
              </p:sp>
              <p:sp>
                <p:nvSpPr>
                  <p:cNvPr id="78" name="Freeform 50"/>
                  <p:cNvSpPr>
                    <a:spLocks/>
                  </p:cNvSpPr>
                  <p:nvPr/>
                </p:nvSpPr>
                <p:spPr bwMode="auto">
                  <a:xfrm>
                    <a:off x="4818" y="2154"/>
                    <a:ext cx="25" cy="105"/>
                  </a:xfrm>
                  <a:custGeom>
                    <a:avLst/>
                    <a:gdLst>
                      <a:gd name="T0" fmla="*/ 0 w 98"/>
                      <a:gd name="T1" fmla="*/ 419 h 419"/>
                      <a:gd name="T2" fmla="*/ 35 w 98"/>
                      <a:gd name="T3" fmla="*/ 281 h 419"/>
                      <a:gd name="T4" fmla="*/ 70 w 98"/>
                      <a:gd name="T5" fmla="*/ 140 h 419"/>
                      <a:gd name="T6" fmla="*/ 63 w 98"/>
                      <a:gd name="T7" fmla="*/ 24 h 419"/>
                      <a:gd name="T8" fmla="*/ 98 w 98"/>
                      <a:gd name="T9" fmla="*/ 0 h 419"/>
                    </a:gdLst>
                    <a:ahLst/>
                    <a:cxnLst>
                      <a:cxn ang="0">
                        <a:pos x="T0" y="T1"/>
                      </a:cxn>
                      <a:cxn ang="0">
                        <a:pos x="T2" y="T3"/>
                      </a:cxn>
                      <a:cxn ang="0">
                        <a:pos x="T4" y="T5"/>
                      </a:cxn>
                      <a:cxn ang="0">
                        <a:pos x="T6" y="T7"/>
                      </a:cxn>
                      <a:cxn ang="0">
                        <a:pos x="T8" y="T9"/>
                      </a:cxn>
                    </a:cxnLst>
                    <a:rect l="0" t="0" r="r" b="b"/>
                    <a:pathLst>
                      <a:path w="98" h="419">
                        <a:moveTo>
                          <a:pt x="0" y="419"/>
                        </a:moveTo>
                        <a:lnTo>
                          <a:pt x="35" y="281"/>
                        </a:lnTo>
                        <a:lnTo>
                          <a:pt x="70" y="140"/>
                        </a:lnTo>
                        <a:lnTo>
                          <a:pt x="63" y="24"/>
                        </a:lnTo>
                        <a:lnTo>
                          <a:pt x="98" y="0"/>
                        </a:lnTo>
                      </a:path>
                    </a:pathLst>
                  </a:custGeom>
                  <a:solidFill>
                    <a:srgbClr val="FFFFFF"/>
                  </a:solidFill>
                  <a:ln w="9525" cmpd="sng">
                    <a:solidFill>
                      <a:srgbClr val="000000"/>
                    </a:solidFill>
                    <a:prstDash val="solid"/>
                    <a:round/>
                    <a:headEnd/>
                    <a:tailEnd/>
                  </a:ln>
                </p:spPr>
                <p:txBody>
                  <a:bodyPr/>
                  <a:lstStyle/>
                  <a:p>
                    <a:endParaRPr lang="en-US"/>
                  </a:p>
                </p:txBody>
              </p:sp>
            </p:grpSp>
            <p:sp>
              <p:nvSpPr>
                <p:cNvPr id="75" name="Freeform 51"/>
                <p:cNvSpPr>
                  <a:spLocks/>
                </p:cNvSpPr>
                <p:nvPr/>
              </p:nvSpPr>
              <p:spPr bwMode="auto">
                <a:xfrm>
                  <a:off x="4775" y="2195"/>
                  <a:ext cx="21" cy="21"/>
                </a:xfrm>
                <a:custGeom>
                  <a:avLst/>
                  <a:gdLst>
                    <a:gd name="T0" fmla="*/ 0 w 82"/>
                    <a:gd name="T1" fmla="*/ 2 h 85"/>
                    <a:gd name="T2" fmla="*/ 38 w 82"/>
                    <a:gd name="T3" fmla="*/ 0 h 85"/>
                    <a:gd name="T4" fmla="*/ 59 w 82"/>
                    <a:gd name="T5" fmla="*/ 10 h 85"/>
                    <a:gd name="T6" fmla="*/ 75 w 82"/>
                    <a:gd name="T7" fmla="*/ 31 h 85"/>
                    <a:gd name="T8" fmla="*/ 82 w 82"/>
                    <a:gd name="T9" fmla="*/ 62 h 85"/>
                    <a:gd name="T10" fmla="*/ 80 w 82"/>
                    <a:gd name="T11" fmla="*/ 85 h 85"/>
                  </a:gdLst>
                  <a:ahLst/>
                  <a:cxnLst>
                    <a:cxn ang="0">
                      <a:pos x="T0" y="T1"/>
                    </a:cxn>
                    <a:cxn ang="0">
                      <a:pos x="T2" y="T3"/>
                    </a:cxn>
                    <a:cxn ang="0">
                      <a:pos x="T4" y="T5"/>
                    </a:cxn>
                    <a:cxn ang="0">
                      <a:pos x="T6" y="T7"/>
                    </a:cxn>
                    <a:cxn ang="0">
                      <a:pos x="T8" y="T9"/>
                    </a:cxn>
                    <a:cxn ang="0">
                      <a:pos x="T10" y="T11"/>
                    </a:cxn>
                  </a:cxnLst>
                  <a:rect l="0" t="0" r="r" b="b"/>
                  <a:pathLst>
                    <a:path w="82" h="85">
                      <a:moveTo>
                        <a:pt x="0" y="2"/>
                      </a:moveTo>
                      <a:lnTo>
                        <a:pt x="38" y="0"/>
                      </a:lnTo>
                      <a:lnTo>
                        <a:pt x="59" y="10"/>
                      </a:lnTo>
                      <a:lnTo>
                        <a:pt x="75" y="31"/>
                      </a:lnTo>
                      <a:lnTo>
                        <a:pt x="82" y="62"/>
                      </a:lnTo>
                      <a:lnTo>
                        <a:pt x="80" y="85"/>
                      </a:lnTo>
                    </a:path>
                  </a:pathLst>
                </a:custGeom>
                <a:solidFill>
                  <a:srgbClr val="FFFFFF"/>
                </a:solidFill>
                <a:ln w="9525" cmpd="sng">
                  <a:solidFill>
                    <a:srgbClr val="000000"/>
                  </a:solidFill>
                  <a:prstDash val="solid"/>
                  <a:round/>
                  <a:headEnd/>
                  <a:tailEnd/>
                </a:ln>
              </p:spPr>
              <p:txBody>
                <a:bodyPr/>
                <a:lstStyle/>
                <a:p>
                  <a:endParaRPr lang="en-US"/>
                </a:p>
              </p:txBody>
            </p:sp>
            <p:sp>
              <p:nvSpPr>
                <p:cNvPr id="76" name="Freeform 52"/>
                <p:cNvSpPr>
                  <a:spLocks/>
                </p:cNvSpPr>
                <p:nvPr/>
              </p:nvSpPr>
              <p:spPr bwMode="auto">
                <a:xfrm>
                  <a:off x="4844" y="2061"/>
                  <a:ext cx="47" cy="303"/>
                </a:xfrm>
                <a:custGeom>
                  <a:avLst/>
                  <a:gdLst>
                    <a:gd name="T0" fmla="*/ 116 w 190"/>
                    <a:gd name="T1" fmla="*/ 0 h 1213"/>
                    <a:gd name="T2" fmla="*/ 87 w 190"/>
                    <a:gd name="T3" fmla="*/ 81 h 1213"/>
                    <a:gd name="T4" fmla="*/ 75 w 190"/>
                    <a:gd name="T5" fmla="*/ 111 h 1213"/>
                    <a:gd name="T6" fmla="*/ 63 w 190"/>
                    <a:gd name="T7" fmla="*/ 137 h 1213"/>
                    <a:gd name="T8" fmla="*/ 42 w 190"/>
                    <a:gd name="T9" fmla="*/ 170 h 1213"/>
                    <a:gd name="T10" fmla="*/ 26 w 190"/>
                    <a:gd name="T11" fmla="*/ 191 h 1213"/>
                    <a:gd name="T12" fmla="*/ 0 w 190"/>
                    <a:gd name="T13" fmla="*/ 222 h 1213"/>
                    <a:gd name="T14" fmla="*/ 88 w 190"/>
                    <a:gd name="T15" fmla="*/ 226 h 1213"/>
                    <a:gd name="T16" fmla="*/ 28 w 190"/>
                    <a:gd name="T17" fmla="*/ 316 h 1213"/>
                    <a:gd name="T18" fmla="*/ 61 w 190"/>
                    <a:gd name="T19" fmla="*/ 407 h 1213"/>
                    <a:gd name="T20" fmla="*/ 74 w 190"/>
                    <a:gd name="T21" fmla="*/ 446 h 1213"/>
                    <a:gd name="T22" fmla="*/ 84 w 190"/>
                    <a:gd name="T23" fmla="*/ 487 h 1213"/>
                    <a:gd name="T24" fmla="*/ 94 w 190"/>
                    <a:gd name="T25" fmla="*/ 539 h 1213"/>
                    <a:gd name="T26" fmla="*/ 111 w 190"/>
                    <a:gd name="T27" fmla="*/ 661 h 1213"/>
                    <a:gd name="T28" fmla="*/ 119 w 190"/>
                    <a:gd name="T29" fmla="*/ 729 h 1213"/>
                    <a:gd name="T30" fmla="*/ 124 w 190"/>
                    <a:gd name="T31" fmla="*/ 799 h 1213"/>
                    <a:gd name="T32" fmla="*/ 126 w 190"/>
                    <a:gd name="T33" fmla="*/ 852 h 1213"/>
                    <a:gd name="T34" fmla="*/ 126 w 190"/>
                    <a:gd name="T35" fmla="*/ 1000 h 1213"/>
                    <a:gd name="T36" fmla="*/ 129 w 190"/>
                    <a:gd name="T37" fmla="*/ 1040 h 1213"/>
                    <a:gd name="T38" fmla="*/ 135 w 190"/>
                    <a:gd name="T39" fmla="*/ 1093 h 1213"/>
                    <a:gd name="T40" fmla="*/ 150 w 190"/>
                    <a:gd name="T41" fmla="*/ 1213 h 1213"/>
                    <a:gd name="T42" fmla="*/ 169 w 190"/>
                    <a:gd name="T43" fmla="*/ 926 h 1213"/>
                    <a:gd name="T44" fmla="*/ 174 w 190"/>
                    <a:gd name="T45" fmla="*/ 852 h 1213"/>
                    <a:gd name="T46" fmla="*/ 183 w 190"/>
                    <a:gd name="T47" fmla="*/ 747 h 1213"/>
                    <a:gd name="T48" fmla="*/ 186 w 190"/>
                    <a:gd name="T49" fmla="*/ 691 h 1213"/>
                    <a:gd name="T50" fmla="*/ 188 w 190"/>
                    <a:gd name="T51" fmla="*/ 636 h 1213"/>
                    <a:gd name="T52" fmla="*/ 188 w 190"/>
                    <a:gd name="T53" fmla="*/ 565 h 1213"/>
                    <a:gd name="T54" fmla="*/ 190 w 190"/>
                    <a:gd name="T55" fmla="*/ 485 h 1213"/>
                    <a:gd name="T56" fmla="*/ 190 w 190"/>
                    <a:gd name="T57" fmla="*/ 405 h 1213"/>
                    <a:gd name="T58" fmla="*/ 188 w 190"/>
                    <a:gd name="T59" fmla="*/ 357 h 1213"/>
                    <a:gd name="T60" fmla="*/ 184 w 190"/>
                    <a:gd name="T61" fmla="*/ 276 h 1213"/>
                    <a:gd name="T62" fmla="*/ 181 w 190"/>
                    <a:gd name="T63" fmla="*/ 233 h 1213"/>
                    <a:gd name="T64" fmla="*/ 176 w 190"/>
                    <a:gd name="T65" fmla="*/ 183 h 1213"/>
                    <a:gd name="T66" fmla="*/ 170 w 190"/>
                    <a:gd name="T67" fmla="*/ 155 h 1213"/>
                    <a:gd name="T68" fmla="*/ 163 w 190"/>
                    <a:gd name="T69" fmla="*/ 124 h 1213"/>
                    <a:gd name="T70" fmla="*/ 156 w 190"/>
                    <a:gd name="T71" fmla="*/ 99 h 1213"/>
                    <a:gd name="T72" fmla="*/ 149 w 190"/>
                    <a:gd name="T73" fmla="*/ 74 h 1213"/>
                    <a:gd name="T74" fmla="*/ 116 w 190"/>
                    <a:gd name="T7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 h="1213">
                      <a:moveTo>
                        <a:pt x="116" y="0"/>
                      </a:moveTo>
                      <a:lnTo>
                        <a:pt x="87" y="81"/>
                      </a:lnTo>
                      <a:lnTo>
                        <a:pt x="75" y="111"/>
                      </a:lnTo>
                      <a:lnTo>
                        <a:pt x="63" y="137"/>
                      </a:lnTo>
                      <a:lnTo>
                        <a:pt x="42" y="170"/>
                      </a:lnTo>
                      <a:lnTo>
                        <a:pt x="26" y="191"/>
                      </a:lnTo>
                      <a:lnTo>
                        <a:pt x="0" y="222"/>
                      </a:lnTo>
                      <a:lnTo>
                        <a:pt x="88" y="226"/>
                      </a:lnTo>
                      <a:lnTo>
                        <a:pt x="28" y="316"/>
                      </a:lnTo>
                      <a:lnTo>
                        <a:pt x="61" y="407"/>
                      </a:lnTo>
                      <a:lnTo>
                        <a:pt x="74" y="446"/>
                      </a:lnTo>
                      <a:lnTo>
                        <a:pt x="84" y="487"/>
                      </a:lnTo>
                      <a:lnTo>
                        <a:pt x="94" y="539"/>
                      </a:lnTo>
                      <a:lnTo>
                        <a:pt x="111" y="661"/>
                      </a:lnTo>
                      <a:lnTo>
                        <a:pt x="119" y="729"/>
                      </a:lnTo>
                      <a:lnTo>
                        <a:pt x="124" y="799"/>
                      </a:lnTo>
                      <a:lnTo>
                        <a:pt x="126" y="852"/>
                      </a:lnTo>
                      <a:lnTo>
                        <a:pt x="126" y="1000"/>
                      </a:lnTo>
                      <a:lnTo>
                        <a:pt x="129" y="1040"/>
                      </a:lnTo>
                      <a:lnTo>
                        <a:pt x="135" y="1093"/>
                      </a:lnTo>
                      <a:lnTo>
                        <a:pt x="150" y="1213"/>
                      </a:lnTo>
                      <a:lnTo>
                        <a:pt x="169" y="926"/>
                      </a:lnTo>
                      <a:lnTo>
                        <a:pt x="174" y="852"/>
                      </a:lnTo>
                      <a:lnTo>
                        <a:pt x="183" y="747"/>
                      </a:lnTo>
                      <a:lnTo>
                        <a:pt x="186" y="691"/>
                      </a:lnTo>
                      <a:lnTo>
                        <a:pt x="188" y="636"/>
                      </a:lnTo>
                      <a:lnTo>
                        <a:pt x="188" y="565"/>
                      </a:lnTo>
                      <a:lnTo>
                        <a:pt x="190" y="485"/>
                      </a:lnTo>
                      <a:lnTo>
                        <a:pt x="190" y="405"/>
                      </a:lnTo>
                      <a:lnTo>
                        <a:pt x="188" y="357"/>
                      </a:lnTo>
                      <a:lnTo>
                        <a:pt x="184" y="276"/>
                      </a:lnTo>
                      <a:lnTo>
                        <a:pt x="181" y="233"/>
                      </a:lnTo>
                      <a:lnTo>
                        <a:pt x="176" y="183"/>
                      </a:lnTo>
                      <a:lnTo>
                        <a:pt x="170" y="155"/>
                      </a:lnTo>
                      <a:lnTo>
                        <a:pt x="163" y="124"/>
                      </a:lnTo>
                      <a:lnTo>
                        <a:pt x="156" y="99"/>
                      </a:lnTo>
                      <a:lnTo>
                        <a:pt x="149" y="74"/>
                      </a:lnTo>
                      <a:lnTo>
                        <a:pt x="116" y="0"/>
                      </a:lnTo>
                      <a:close/>
                    </a:path>
                  </a:pathLst>
                </a:custGeom>
                <a:solidFill>
                  <a:srgbClr val="FFFFFF"/>
                </a:solidFill>
                <a:ln w="9525" cmpd="sng">
                  <a:solidFill>
                    <a:srgbClr val="000000"/>
                  </a:solidFill>
                  <a:prstDash val="solid"/>
                  <a:round/>
                  <a:headEnd/>
                  <a:tailEnd/>
                </a:ln>
              </p:spPr>
              <p:txBody>
                <a:bodyPr/>
                <a:lstStyle/>
                <a:p>
                  <a:endParaRPr lang="en-US"/>
                </a:p>
              </p:txBody>
            </p:sp>
          </p:grpSp>
          <p:sp>
            <p:nvSpPr>
              <p:cNvPr id="42" name="Freeform 53"/>
              <p:cNvSpPr>
                <a:spLocks/>
              </p:cNvSpPr>
              <p:nvPr/>
            </p:nvSpPr>
            <p:spPr bwMode="auto">
              <a:xfrm>
                <a:off x="2879" y="2630"/>
                <a:ext cx="21" cy="175"/>
              </a:xfrm>
              <a:custGeom>
                <a:avLst/>
                <a:gdLst>
                  <a:gd name="T0" fmla="*/ 47 w 147"/>
                  <a:gd name="T1" fmla="*/ 0 h 1218"/>
                  <a:gd name="T2" fmla="*/ 22 w 147"/>
                  <a:gd name="T3" fmla="*/ 175 h 1218"/>
                  <a:gd name="T4" fmla="*/ 5 w 147"/>
                  <a:gd name="T5" fmla="*/ 405 h 1218"/>
                  <a:gd name="T6" fmla="*/ 8 w 147"/>
                  <a:gd name="T7" fmla="*/ 871 h 1218"/>
                  <a:gd name="T8" fmla="*/ 0 w 147"/>
                  <a:gd name="T9" fmla="*/ 1089 h 1218"/>
                  <a:gd name="T10" fmla="*/ 70 w 147"/>
                  <a:gd name="T11" fmla="*/ 1218 h 1218"/>
                  <a:gd name="T12" fmla="*/ 142 w 147"/>
                  <a:gd name="T13" fmla="*/ 1089 h 1218"/>
                  <a:gd name="T14" fmla="*/ 140 w 147"/>
                  <a:gd name="T15" fmla="*/ 871 h 1218"/>
                  <a:gd name="T16" fmla="*/ 147 w 147"/>
                  <a:gd name="T17" fmla="*/ 401 h 1218"/>
                  <a:gd name="T18" fmla="*/ 119 w 147"/>
                  <a:gd name="T19" fmla="*/ 156 h 1218"/>
                  <a:gd name="T20" fmla="*/ 84 w 147"/>
                  <a:gd name="T21" fmla="*/ 0 h 1218"/>
                  <a:gd name="T22" fmla="*/ 47 w 147"/>
                  <a:gd name="T23"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18">
                    <a:moveTo>
                      <a:pt x="47" y="0"/>
                    </a:moveTo>
                    <a:lnTo>
                      <a:pt x="22" y="175"/>
                    </a:lnTo>
                    <a:lnTo>
                      <a:pt x="5" y="405"/>
                    </a:lnTo>
                    <a:lnTo>
                      <a:pt x="8" y="871"/>
                    </a:lnTo>
                    <a:lnTo>
                      <a:pt x="0" y="1089"/>
                    </a:lnTo>
                    <a:lnTo>
                      <a:pt x="70" y="1218"/>
                    </a:lnTo>
                    <a:lnTo>
                      <a:pt x="142" y="1089"/>
                    </a:lnTo>
                    <a:lnTo>
                      <a:pt x="140" y="871"/>
                    </a:lnTo>
                    <a:lnTo>
                      <a:pt x="147" y="401"/>
                    </a:lnTo>
                    <a:lnTo>
                      <a:pt x="119" y="156"/>
                    </a:lnTo>
                    <a:lnTo>
                      <a:pt x="84" y="0"/>
                    </a:lnTo>
                    <a:lnTo>
                      <a:pt x="47" y="0"/>
                    </a:lnTo>
                    <a:close/>
                  </a:path>
                </a:pathLst>
              </a:custGeom>
              <a:solidFill>
                <a:srgbClr val="E00000"/>
              </a:solidFill>
              <a:ln w="9525" cmpd="sng">
                <a:solidFill>
                  <a:srgbClr val="000000"/>
                </a:solidFill>
                <a:prstDash val="solid"/>
                <a:round/>
                <a:headEnd/>
                <a:tailEnd/>
              </a:ln>
            </p:spPr>
            <p:txBody>
              <a:bodyPr/>
              <a:lstStyle/>
              <a:p>
                <a:endParaRPr lang="en-US"/>
              </a:p>
            </p:txBody>
          </p:sp>
          <p:sp>
            <p:nvSpPr>
              <p:cNvPr id="43" name="Arc 54"/>
              <p:cNvSpPr>
                <a:spLocks/>
              </p:cNvSpPr>
              <p:nvPr/>
            </p:nvSpPr>
            <p:spPr bwMode="auto">
              <a:xfrm>
                <a:off x="2882" y="2619"/>
                <a:ext cx="12" cy="12"/>
              </a:xfrm>
              <a:custGeom>
                <a:avLst/>
                <a:gdLst>
                  <a:gd name="G0" fmla="+- 21600 0 0"/>
                  <a:gd name="G1" fmla="+- 10328 0 0"/>
                  <a:gd name="G2" fmla="+- 21600 0 0"/>
                  <a:gd name="T0" fmla="*/ 40571 w 43200"/>
                  <a:gd name="T1" fmla="*/ 0 h 31928"/>
                  <a:gd name="T2" fmla="*/ 864 w 43200"/>
                  <a:gd name="T3" fmla="*/ 4280 h 31928"/>
                  <a:gd name="T4" fmla="*/ 21600 w 43200"/>
                  <a:gd name="T5" fmla="*/ 10328 h 31928"/>
                </a:gdLst>
                <a:ahLst/>
                <a:cxnLst>
                  <a:cxn ang="0">
                    <a:pos x="T0" y="T1"/>
                  </a:cxn>
                  <a:cxn ang="0">
                    <a:pos x="T2" y="T3"/>
                  </a:cxn>
                  <a:cxn ang="0">
                    <a:pos x="T4" y="T5"/>
                  </a:cxn>
                </a:cxnLst>
                <a:rect l="0" t="0" r="r" b="b"/>
                <a:pathLst>
                  <a:path w="43200" h="31928" fill="none" extrusionOk="0">
                    <a:moveTo>
                      <a:pt x="40570" y="0"/>
                    </a:moveTo>
                    <a:cubicBezTo>
                      <a:pt x="42296" y="3169"/>
                      <a:pt x="43200" y="6719"/>
                      <a:pt x="43200" y="10328"/>
                    </a:cubicBezTo>
                    <a:cubicBezTo>
                      <a:pt x="43200" y="22257"/>
                      <a:pt x="33529" y="31928"/>
                      <a:pt x="21600" y="31928"/>
                    </a:cubicBezTo>
                    <a:cubicBezTo>
                      <a:pt x="9670" y="31928"/>
                      <a:pt x="0" y="22257"/>
                      <a:pt x="0" y="10328"/>
                    </a:cubicBezTo>
                    <a:cubicBezTo>
                      <a:pt x="0" y="8281"/>
                      <a:pt x="290" y="6244"/>
                      <a:pt x="864" y="4280"/>
                    </a:cubicBezTo>
                  </a:path>
                  <a:path w="43200" h="31928" stroke="0" extrusionOk="0">
                    <a:moveTo>
                      <a:pt x="40570" y="0"/>
                    </a:moveTo>
                    <a:cubicBezTo>
                      <a:pt x="42296" y="3169"/>
                      <a:pt x="43200" y="6719"/>
                      <a:pt x="43200" y="10328"/>
                    </a:cubicBezTo>
                    <a:cubicBezTo>
                      <a:pt x="43200" y="22257"/>
                      <a:pt x="33529" y="31928"/>
                      <a:pt x="21600" y="31928"/>
                    </a:cubicBezTo>
                    <a:cubicBezTo>
                      <a:pt x="9670" y="31928"/>
                      <a:pt x="0" y="22257"/>
                      <a:pt x="0" y="10328"/>
                    </a:cubicBezTo>
                    <a:cubicBezTo>
                      <a:pt x="0" y="8281"/>
                      <a:pt x="290" y="6244"/>
                      <a:pt x="864" y="4280"/>
                    </a:cubicBezTo>
                    <a:lnTo>
                      <a:pt x="21600" y="10328"/>
                    </a:lnTo>
                    <a:close/>
                  </a:path>
                </a:pathLst>
              </a:custGeom>
              <a:solidFill>
                <a:srgbClr val="E00000"/>
              </a:solidFill>
              <a:ln w="9525">
                <a:solidFill>
                  <a:srgbClr val="000000"/>
                </a:solidFill>
                <a:round/>
                <a:headEnd/>
                <a:tailEnd/>
              </a:ln>
            </p:spPr>
            <p:txBody>
              <a:bodyPr/>
              <a:lstStyle/>
              <a:p>
                <a:endParaRPr lang="en-US"/>
              </a:p>
            </p:txBody>
          </p:sp>
          <p:sp>
            <p:nvSpPr>
              <p:cNvPr id="44" name="Freeform 55"/>
              <p:cNvSpPr>
                <a:spLocks/>
              </p:cNvSpPr>
              <p:nvPr/>
            </p:nvSpPr>
            <p:spPr bwMode="auto">
              <a:xfrm>
                <a:off x="2868" y="2610"/>
                <a:ext cx="41" cy="27"/>
              </a:xfrm>
              <a:custGeom>
                <a:avLst/>
                <a:gdLst>
                  <a:gd name="T0" fmla="*/ 27 w 284"/>
                  <a:gd name="T1" fmla="*/ 0 h 187"/>
                  <a:gd name="T2" fmla="*/ 141 w 284"/>
                  <a:gd name="T3" fmla="*/ 80 h 187"/>
                  <a:gd name="T4" fmla="*/ 263 w 284"/>
                  <a:gd name="T5" fmla="*/ 0 h 187"/>
                  <a:gd name="T6" fmla="*/ 284 w 284"/>
                  <a:gd name="T7" fmla="*/ 39 h 187"/>
                  <a:gd name="T8" fmla="*/ 205 w 284"/>
                  <a:gd name="T9" fmla="*/ 187 h 187"/>
                  <a:gd name="T10" fmla="*/ 141 w 284"/>
                  <a:gd name="T11" fmla="*/ 86 h 187"/>
                  <a:gd name="T12" fmla="*/ 81 w 284"/>
                  <a:gd name="T13" fmla="*/ 186 h 187"/>
                  <a:gd name="T14" fmla="*/ 0 w 284"/>
                  <a:gd name="T15" fmla="*/ 38 h 187"/>
                  <a:gd name="T16" fmla="*/ 27 w 284"/>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187">
                    <a:moveTo>
                      <a:pt x="27" y="0"/>
                    </a:moveTo>
                    <a:lnTo>
                      <a:pt x="141" y="80"/>
                    </a:lnTo>
                    <a:lnTo>
                      <a:pt x="263" y="0"/>
                    </a:lnTo>
                    <a:lnTo>
                      <a:pt x="284" y="39"/>
                    </a:lnTo>
                    <a:lnTo>
                      <a:pt x="205" y="187"/>
                    </a:lnTo>
                    <a:lnTo>
                      <a:pt x="141" y="86"/>
                    </a:lnTo>
                    <a:lnTo>
                      <a:pt x="81" y="186"/>
                    </a:lnTo>
                    <a:lnTo>
                      <a:pt x="0" y="38"/>
                    </a:lnTo>
                    <a:lnTo>
                      <a:pt x="27" y="0"/>
                    </a:lnTo>
                    <a:close/>
                  </a:path>
                </a:pathLst>
              </a:custGeom>
              <a:solidFill>
                <a:srgbClr val="FFFFFF"/>
              </a:solidFill>
              <a:ln w="9525" cmpd="sng">
                <a:solidFill>
                  <a:srgbClr val="000000"/>
                </a:solidFill>
                <a:prstDash val="solid"/>
                <a:round/>
                <a:headEnd/>
                <a:tailEnd/>
              </a:ln>
            </p:spPr>
            <p:txBody>
              <a:bodyPr/>
              <a:lstStyle/>
              <a:p>
                <a:endParaRPr lang="en-US"/>
              </a:p>
            </p:txBody>
          </p:sp>
          <p:sp>
            <p:nvSpPr>
              <p:cNvPr id="45" name="Freeform 56"/>
              <p:cNvSpPr>
                <a:spLocks/>
              </p:cNvSpPr>
              <p:nvPr/>
            </p:nvSpPr>
            <p:spPr bwMode="auto">
              <a:xfrm>
                <a:off x="2751" y="2683"/>
                <a:ext cx="12" cy="36"/>
              </a:xfrm>
              <a:custGeom>
                <a:avLst/>
                <a:gdLst>
                  <a:gd name="T0" fmla="*/ 67 w 81"/>
                  <a:gd name="T1" fmla="*/ 0 h 248"/>
                  <a:gd name="T2" fmla="*/ 74 w 81"/>
                  <a:gd name="T3" fmla="*/ 24 h 248"/>
                  <a:gd name="T4" fmla="*/ 78 w 81"/>
                  <a:gd name="T5" fmla="*/ 47 h 248"/>
                  <a:gd name="T6" fmla="*/ 81 w 81"/>
                  <a:gd name="T7" fmla="*/ 76 h 248"/>
                  <a:gd name="T8" fmla="*/ 81 w 81"/>
                  <a:gd name="T9" fmla="*/ 96 h 248"/>
                  <a:gd name="T10" fmla="*/ 81 w 81"/>
                  <a:gd name="T11" fmla="*/ 119 h 248"/>
                  <a:gd name="T12" fmla="*/ 75 w 81"/>
                  <a:gd name="T13" fmla="*/ 149 h 248"/>
                  <a:gd name="T14" fmla="*/ 67 w 81"/>
                  <a:gd name="T15" fmla="*/ 182 h 248"/>
                  <a:gd name="T16" fmla="*/ 59 w 81"/>
                  <a:gd name="T17" fmla="*/ 204 h 248"/>
                  <a:gd name="T18" fmla="*/ 50 w 81"/>
                  <a:gd name="T19" fmla="*/ 224 h 248"/>
                  <a:gd name="T20" fmla="*/ 37 w 81"/>
                  <a:gd name="T21" fmla="*/ 239 h 248"/>
                  <a:gd name="T22" fmla="*/ 22 w 81"/>
                  <a:gd name="T23" fmla="*/ 246 h 248"/>
                  <a:gd name="T24" fmla="*/ 9 w 81"/>
                  <a:gd name="T25" fmla="*/ 248 h 248"/>
                  <a:gd name="T26" fmla="*/ 4 w 81"/>
                  <a:gd name="T27" fmla="*/ 232 h 248"/>
                  <a:gd name="T28" fmla="*/ 3 w 81"/>
                  <a:gd name="T29" fmla="*/ 219 h 248"/>
                  <a:gd name="T30" fmla="*/ 0 w 81"/>
                  <a:gd name="T31" fmla="*/ 197 h 248"/>
                  <a:gd name="T32" fmla="*/ 0 w 81"/>
                  <a:gd name="T33" fmla="*/ 178 h 248"/>
                  <a:gd name="T34" fmla="*/ 5 w 81"/>
                  <a:gd name="T35" fmla="*/ 126 h 248"/>
                  <a:gd name="T36" fmla="*/ 37 w 81"/>
                  <a:gd name="T37" fmla="*/ 14 h 248"/>
                  <a:gd name="T38" fmla="*/ 53 w 81"/>
                  <a:gd name="T39" fmla="*/ 2 h 248"/>
                  <a:gd name="T40" fmla="*/ 67 w 81"/>
                  <a:gd name="T4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248">
                    <a:moveTo>
                      <a:pt x="67" y="0"/>
                    </a:moveTo>
                    <a:lnTo>
                      <a:pt x="74" y="24"/>
                    </a:lnTo>
                    <a:lnTo>
                      <a:pt x="78" y="47"/>
                    </a:lnTo>
                    <a:lnTo>
                      <a:pt x="81" y="76"/>
                    </a:lnTo>
                    <a:lnTo>
                      <a:pt x="81" y="96"/>
                    </a:lnTo>
                    <a:lnTo>
                      <a:pt x="81" y="119"/>
                    </a:lnTo>
                    <a:lnTo>
                      <a:pt x="75" y="149"/>
                    </a:lnTo>
                    <a:lnTo>
                      <a:pt x="67" y="182"/>
                    </a:lnTo>
                    <a:lnTo>
                      <a:pt x="59" y="204"/>
                    </a:lnTo>
                    <a:lnTo>
                      <a:pt x="50" y="224"/>
                    </a:lnTo>
                    <a:lnTo>
                      <a:pt x="37" y="239"/>
                    </a:lnTo>
                    <a:lnTo>
                      <a:pt x="22" y="246"/>
                    </a:lnTo>
                    <a:lnTo>
                      <a:pt x="9" y="248"/>
                    </a:lnTo>
                    <a:lnTo>
                      <a:pt x="4" y="232"/>
                    </a:lnTo>
                    <a:lnTo>
                      <a:pt x="3" y="219"/>
                    </a:lnTo>
                    <a:lnTo>
                      <a:pt x="0" y="197"/>
                    </a:lnTo>
                    <a:lnTo>
                      <a:pt x="0" y="178"/>
                    </a:lnTo>
                    <a:lnTo>
                      <a:pt x="5" y="126"/>
                    </a:lnTo>
                    <a:lnTo>
                      <a:pt x="37" y="14"/>
                    </a:lnTo>
                    <a:lnTo>
                      <a:pt x="53" y="2"/>
                    </a:lnTo>
                    <a:lnTo>
                      <a:pt x="67" y="0"/>
                    </a:lnTo>
                    <a:close/>
                  </a:path>
                </a:pathLst>
              </a:custGeom>
              <a:solidFill>
                <a:srgbClr val="202020"/>
              </a:solidFill>
              <a:ln w="9525" cmpd="sng">
                <a:solidFill>
                  <a:srgbClr val="000000"/>
                </a:solidFill>
                <a:prstDash val="solid"/>
                <a:round/>
                <a:headEnd/>
                <a:tailEnd/>
              </a:ln>
            </p:spPr>
            <p:txBody>
              <a:bodyPr/>
              <a:lstStyle/>
              <a:p>
                <a:endParaRPr lang="en-US"/>
              </a:p>
            </p:txBody>
          </p:sp>
          <p:grpSp>
            <p:nvGrpSpPr>
              <p:cNvPr id="46" name="Group 57"/>
              <p:cNvGrpSpPr>
                <a:grpSpLocks/>
              </p:cNvGrpSpPr>
              <p:nvPr/>
            </p:nvGrpSpPr>
            <p:grpSpPr bwMode="auto">
              <a:xfrm>
                <a:off x="2899" y="2610"/>
                <a:ext cx="130" cy="224"/>
                <a:chOff x="4927" y="2051"/>
                <a:chExt cx="226" cy="391"/>
              </a:xfrm>
            </p:grpSpPr>
            <p:grpSp>
              <p:nvGrpSpPr>
                <p:cNvPr id="68" name="Group 58"/>
                <p:cNvGrpSpPr>
                  <a:grpSpLocks/>
                </p:cNvGrpSpPr>
                <p:nvPr/>
              </p:nvGrpSpPr>
              <p:grpSpPr bwMode="auto">
                <a:xfrm>
                  <a:off x="4927" y="2051"/>
                  <a:ext cx="226" cy="391"/>
                  <a:chOff x="4927" y="2051"/>
                  <a:chExt cx="226" cy="391"/>
                </a:xfrm>
              </p:grpSpPr>
              <p:grpSp>
                <p:nvGrpSpPr>
                  <p:cNvPr id="70" name="Group 59"/>
                  <p:cNvGrpSpPr>
                    <a:grpSpLocks/>
                  </p:cNvGrpSpPr>
                  <p:nvPr/>
                </p:nvGrpSpPr>
                <p:grpSpPr bwMode="auto">
                  <a:xfrm>
                    <a:off x="4927" y="2051"/>
                    <a:ext cx="226" cy="391"/>
                    <a:chOff x="4927" y="2051"/>
                    <a:chExt cx="226" cy="391"/>
                  </a:xfrm>
                </p:grpSpPr>
                <p:sp>
                  <p:nvSpPr>
                    <p:cNvPr id="72" name="Freeform 60"/>
                    <p:cNvSpPr>
                      <a:spLocks/>
                    </p:cNvSpPr>
                    <p:nvPr/>
                  </p:nvSpPr>
                  <p:spPr bwMode="auto">
                    <a:xfrm>
                      <a:off x="4927" y="2051"/>
                      <a:ext cx="226" cy="391"/>
                    </a:xfrm>
                    <a:custGeom>
                      <a:avLst/>
                      <a:gdLst>
                        <a:gd name="T0" fmla="*/ 558 w 905"/>
                        <a:gd name="T1" fmla="*/ 583 h 1562"/>
                        <a:gd name="T2" fmla="*/ 658 w 905"/>
                        <a:gd name="T3" fmla="*/ 548 h 1562"/>
                        <a:gd name="T4" fmla="*/ 818 w 905"/>
                        <a:gd name="T5" fmla="*/ 497 h 1562"/>
                        <a:gd name="T6" fmla="*/ 859 w 905"/>
                        <a:gd name="T7" fmla="*/ 521 h 1562"/>
                        <a:gd name="T8" fmla="*/ 886 w 905"/>
                        <a:gd name="T9" fmla="*/ 559 h 1562"/>
                        <a:gd name="T10" fmla="*/ 901 w 905"/>
                        <a:gd name="T11" fmla="*/ 620 h 1562"/>
                        <a:gd name="T12" fmla="*/ 905 w 905"/>
                        <a:gd name="T13" fmla="*/ 679 h 1562"/>
                        <a:gd name="T14" fmla="*/ 900 w 905"/>
                        <a:gd name="T15" fmla="*/ 746 h 1562"/>
                        <a:gd name="T16" fmla="*/ 783 w 905"/>
                        <a:gd name="T17" fmla="*/ 811 h 1562"/>
                        <a:gd name="T18" fmla="*/ 706 w 905"/>
                        <a:gd name="T19" fmla="*/ 855 h 1562"/>
                        <a:gd name="T20" fmla="*/ 658 w 905"/>
                        <a:gd name="T21" fmla="*/ 881 h 1562"/>
                        <a:gd name="T22" fmla="*/ 560 w 905"/>
                        <a:gd name="T23" fmla="*/ 913 h 1562"/>
                        <a:gd name="T24" fmla="*/ 370 w 905"/>
                        <a:gd name="T25" fmla="*/ 955 h 1562"/>
                        <a:gd name="T26" fmla="*/ 337 w 905"/>
                        <a:gd name="T27" fmla="*/ 933 h 1562"/>
                        <a:gd name="T28" fmla="*/ 302 w 905"/>
                        <a:gd name="T29" fmla="*/ 846 h 1562"/>
                        <a:gd name="T30" fmla="*/ 290 w 905"/>
                        <a:gd name="T31" fmla="*/ 985 h 1562"/>
                        <a:gd name="T32" fmla="*/ 302 w 905"/>
                        <a:gd name="T33" fmla="*/ 1103 h 1562"/>
                        <a:gd name="T34" fmla="*/ 303 w 905"/>
                        <a:gd name="T35" fmla="*/ 1188 h 1562"/>
                        <a:gd name="T36" fmla="*/ 317 w 905"/>
                        <a:gd name="T37" fmla="*/ 1285 h 1562"/>
                        <a:gd name="T38" fmla="*/ 325 w 905"/>
                        <a:gd name="T39" fmla="*/ 1446 h 1562"/>
                        <a:gd name="T40" fmla="*/ 264 w 905"/>
                        <a:gd name="T41" fmla="*/ 1480 h 1562"/>
                        <a:gd name="T42" fmla="*/ 197 w 905"/>
                        <a:gd name="T43" fmla="*/ 1501 h 1562"/>
                        <a:gd name="T44" fmla="*/ 132 w 905"/>
                        <a:gd name="T45" fmla="*/ 1527 h 1562"/>
                        <a:gd name="T46" fmla="*/ 55 w 905"/>
                        <a:gd name="T47" fmla="*/ 1553 h 1562"/>
                        <a:gd name="T48" fmla="*/ 26 w 905"/>
                        <a:gd name="T49" fmla="*/ 1380 h 1562"/>
                        <a:gd name="T50" fmla="*/ 40 w 905"/>
                        <a:gd name="T51" fmla="*/ 1286 h 1562"/>
                        <a:gd name="T52" fmla="*/ 45 w 905"/>
                        <a:gd name="T53" fmla="*/ 1164 h 1562"/>
                        <a:gd name="T54" fmla="*/ 25 w 905"/>
                        <a:gd name="T55" fmla="*/ 753 h 1562"/>
                        <a:gd name="T56" fmla="*/ 76 w 905"/>
                        <a:gd name="T57" fmla="*/ 43 h 1562"/>
                        <a:gd name="T58" fmla="*/ 220 w 905"/>
                        <a:gd name="T59" fmla="*/ 12 h 1562"/>
                        <a:gd name="T60" fmla="*/ 262 w 905"/>
                        <a:gd name="T61" fmla="*/ 0 h 1562"/>
                        <a:gd name="T62" fmla="*/ 298 w 905"/>
                        <a:gd name="T63" fmla="*/ 3 h 1562"/>
                        <a:gd name="T64" fmla="*/ 332 w 905"/>
                        <a:gd name="T65" fmla="*/ 17 h 1562"/>
                        <a:gd name="T66" fmla="*/ 366 w 905"/>
                        <a:gd name="T67" fmla="*/ 53 h 1562"/>
                        <a:gd name="T68" fmla="*/ 381 w 905"/>
                        <a:gd name="T69" fmla="*/ 100 h 1562"/>
                        <a:gd name="T70" fmla="*/ 387 w 905"/>
                        <a:gd name="T71" fmla="*/ 184 h 1562"/>
                        <a:gd name="T72" fmla="*/ 462 w 905"/>
                        <a:gd name="T73" fmla="*/ 545 h 1562"/>
                        <a:gd name="T74" fmla="*/ 496 w 905"/>
                        <a:gd name="T75" fmla="*/ 584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5" h="1562">
                          <a:moveTo>
                            <a:pt x="531" y="584"/>
                          </a:moveTo>
                          <a:lnTo>
                            <a:pt x="558" y="583"/>
                          </a:lnTo>
                          <a:lnTo>
                            <a:pt x="595" y="576"/>
                          </a:lnTo>
                          <a:lnTo>
                            <a:pt x="658" y="548"/>
                          </a:lnTo>
                          <a:lnTo>
                            <a:pt x="797" y="493"/>
                          </a:lnTo>
                          <a:lnTo>
                            <a:pt x="818" y="497"/>
                          </a:lnTo>
                          <a:lnTo>
                            <a:pt x="838" y="506"/>
                          </a:lnTo>
                          <a:lnTo>
                            <a:pt x="859" y="521"/>
                          </a:lnTo>
                          <a:lnTo>
                            <a:pt x="873" y="536"/>
                          </a:lnTo>
                          <a:lnTo>
                            <a:pt x="886" y="559"/>
                          </a:lnTo>
                          <a:lnTo>
                            <a:pt x="894" y="585"/>
                          </a:lnTo>
                          <a:lnTo>
                            <a:pt x="901" y="620"/>
                          </a:lnTo>
                          <a:lnTo>
                            <a:pt x="904" y="649"/>
                          </a:lnTo>
                          <a:lnTo>
                            <a:pt x="905" y="679"/>
                          </a:lnTo>
                          <a:lnTo>
                            <a:pt x="904" y="714"/>
                          </a:lnTo>
                          <a:lnTo>
                            <a:pt x="900" y="746"/>
                          </a:lnTo>
                          <a:lnTo>
                            <a:pt x="894" y="774"/>
                          </a:lnTo>
                          <a:lnTo>
                            <a:pt x="783" y="811"/>
                          </a:lnTo>
                          <a:lnTo>
                            <a:pt x="736" y="836"/>
                          </a:lnTo>
                          <a:lnTo>
                            <a:pt x="706" y="855"/>
                          </a:lnTo>
                          <a:lnTo>
                            <a:pt x="680" y="871"/>
                          </a:lnTo>
                          <a:lnTo>
                            <a:pt x="658" y="881"/>
                          </a:lnTo>
                          <a:lnTo>
                            <a:pt x="625" y="892"/>
                          </a:lnTo>
                          <a:lnTo>
                            <a:pt x="560" y="913"/>
                          </a:lnTo>
                          <a:lnTo>
                            <a:pt x="450" y="940"/>
                          </a:lnTo>
                          <a:lnTo>
                            <a:pt x="370" y="955"/>
                          </a:lnTo>
                          <a:lnTo>
                            <a:pt x="350" y="949"/>
                          </a:lnTo>
                          <a:lnTo>
                            <a:pt x="337" y="933"/>
                          </a:lnTo>
                          <a:lnTo>
                            <a:pt x="328" y="909"/>
                          </a:lnTo>
                          <a:lnTo>
                            <a:pt x="302" y="846"/>
                          </a:lnTo>
                          <a:lnTo>
                            <a:pt x="296" y="885"/>
                          </a:lnTo>
                          <a:lnTo>
                            <a:pt x="290" y="985"/>
                          </a:lnTo>
                          <a:lnTo>
                            <a:pt x="294" y="1063"/>
                          </a:lnTo>
                          <a:lnTo>
                            <a:pt x="302" y="1103"/>
                          </a:lnTo>
                          <a:lnTo>
                            <a:pt x="303" y="1146"/>
                          </a:lnTo>
                          <a:lnTo>
                            <a:pt x="303" y="1188"/>
                          </a:lnTo>
                          <a:lnTo>
                            <a:pt x="308" y="1238"/>
                          </a:lnTo>
                          <a:lnTo>
                            <a:pt x="317" y="1285"/>
                          </a:lnTo>
                          <a:lnTo>
                            <a:pt x="343" y="1423"/>
                          </a:lnTo>
                          <a:lnTo>
                            <a:pt x="325" y="1446"/>
                          </a:lnTo>
                          <a:lnTo>
                            <a:pt x="301" y="1464"/>
                          </a:lnTo>
                          <a:lnTo>
                            <a:pt x="264" y="1480"/>
                          </a:lnTo>
                          <a:lnTo>
                            <a:pt x="227" y="1489"/>
                          </a:lnTo>
                          <a:lnTo>
                            <a:pt x="197" y="1501"/>
                          </a:lnTo>
                          <a:lnTo>
                            <a:pt x="163" y="1514"/>
                          </a:lnTo>
                          <a:lnTo>
                            <a:pt x="132" y="1527"/>
                          </a:lnTo>
                          <a:lnTo>
                            <a:pt x="99" y="1538"/>
                          </a:lnTo>
                          <a:lnTo>
                            <a:pt x="55" y="1553"/>
                          </a:lnTo>
                          <a:lnTo>
                            <a:pt x="0" y="1562"/>
                          </a:lnTo>
                          <a:lnTo>
                            <a:pt x="26" y="1380"/>
                          </a:lnTo>
                          <a:lnTo>
                            <a:pt x="35" y="1321"/>
                          </a:lnTo>
                          <a:lnTo>
                            <a:pt x="40" y="1286"/>
                          </a:lnTo>
                          <a:lnTo>
                            <a:pt x="41" y="1247"/>
                          </a:lnTo>
                          <a:lnTo>
                            <a:pt x="45" y="1164"/>
                          </a:lnTo>
                          <a:lnTo>
                            <a:pt x="42" y="1049"/>
                          </a:lnTo>
                          <a:lnTo>
                            <a:pt x="25" y="753"/>
                          </a:lnTo>
                          <a:lnTo>
                            <a:pt x="35" y="295"/>
                          </a:lnTo>
                          <a:lnTo>
                            <a:pt x="76" y="43"/>
                          </a:lnTo>
                          <a:lnTo>
                            <a:pt x="183" y="22"/>
                          </a:lnTo>
                          <a:lnTo>
                            <a:pt x="220" y="12"/>
                          </a:lnTo>
                          <a:lnTo>
                            <a:pt x="246" y="4"/>
                          </a:lnTo>
                          <a:lnTo>
                            <a:pt x="262" y="0"/>
                          </a:lnTo>
                          <a:lnTo>
                            <a:pt x="282" y="0"/>
                          </a:lnTo>
                          <a:lnTo>
                            <a:pt x="298" y="3"/>
                          </a:lnTo>
                          <a:lnTo>
                            <a:pt x="315" y="6"/>
                          </a:lnTo>
                          <a:lnTo>
                            <a:pt x="332" y="17"/>
                          </a:lnTo>
                          <a:lnTo>
                            <a:pt x="350" y="32"/>
                          </a:lnTo>
                          <a:lnTo>
                            <a:pt x="366" y="53"/>
                          </a:lnTo>
                          <a:lnTo>
                            <a:pt x="375" y="73"/>
                          </a:lnTo>
                          <a:lnTo>
                            <a:pt x="381" y="100"/>
                          </a:lnTo>
                          <a:lnTo>
                            <a:pt x="381" y="136"/>
                          </a:lnTo>
                          <a:lnTo>
                            <a:pt x="387" y="184"/>
                          </a:lnTo>
                          <a:lnTo>
                            <a:pt x="406" y="288"/>
                          </a:lnTo>
                          <a:lnTo>
                            <a:pt x="462" y="545"/>
                          </a:lnTo>
                          <a:lnTo>
                            <a:pt x="470" y="580"/>
                          </a:lnTo>
                          <a:lnTo>
                            <a:pt x="496" y="584"/>
                          </a:lnTo>
                          <a:lnTo>
                            <a:pt x="531" y="584"/>
                          </a:lnTo>
                          <a:close/>
                        </a:path>
                      </a:pathLst>
                    </a:custGeom>
                    <a:solidFill>
                      <a:srgbClr val="FFFFFF"/>
                    </a:solidFill>
                    <a:ln w="9525" cmpd="sng">
                      <a:solidFill>
                        <a:srgbClr val="000000"/>
                      </a:solidFill>
                      <a:prstDash val="solid"/>
                      <a:round/>
                      <a:headEnd/>
                      <a:tailEnd/>
                    </a:ln>
                  </p:spPr>
                  <p:txBody>
                    <a:bodyPr/>
                    <a:lstStyle/>
                    <a:p>
                      <a:endParaRPr lang="en-US"/>
                    </a:p>
                  </p:txBody>
                </p:sp>
                <p:sp>
                  <p:nvSpPr>
                    <p:cNvPr id="73" name="Freeform 61"/>
                    <p:cNvSpPr>
                      <a:spLocks/>
                    </p:cNvSpPr>
                    <p:nvPr/>
                  </p:nvSpPr>
                  <p:spPr bwMode="auto">
                    <a:xfrm>
                      <a:off x="4976" y="2156"/>
                      <a:ext cx="25" cy="105"/>
                    </a:xfrm>
                    <a:custGeom>
                      <a:avLst/>
                      <a:gdLst>
                        <a:gd name="T0" fmla="*/ 98 w 98"/>
                        <a:gd name="T1" fmla="*/ 419 h 419"/>
                        <a:gd name="T2" fmla="*/ 63 w 98"/>
                        <a:gd name="T3" fmla="*/ 280 h 419"/>
                        <a:gd name="T4" fmla="*/ 28 w 98"/>
                        <a:gd name="T5" fmla="*/ 140 h 419"/>
                        <a:gd name="T6" fmla="*/ 35 w 98"/>
                        <a:gd name="T7" fmla="*/ 23 h 419"/>
                        <a:gd name="T8" fmla="*/ 0 w 98"/>
                        <a:gd name="T9" fmla="*/ 0 h 419"/>
                      </a:gdLst>
                      <a:ahLst/>
                      <a:cxnLst>
                        <a:cxn ang="0">
                          <a:pos x="T0" y="T1"/>
                        </a:cxn>
                        <a:cxn ang="0">
                          <a:pos x="T2" y="T3"/>
                        </a:cxn>
                        <a:cxn ang="0">
                          <a:pos x="T4" y="T5"/>
                        </a:cxn>
                        <a:cxn ang="0">
                          <a:pos x="T6" y="T7"/>
                        </a:cxn>
                        <a:cxn ang="0">
                          <a:pos x="T8" y="T9"/>
                        </a:cxn>
                      </a:cxnLst>
                      <a:rect l="0" t="0" r="r" b="b"/>
                      <a:pathLst>
                        <a:path w="98" h="419">
                          <a:moveTo>
                            <a:pt x="98" y="419"/>
                          </a:moveTo>
                          <a:lnTo>
                            <a:pt x="63" y="280"/>
                          </a:lnTo>
                          <a:lnTo>
                            <a:pt x="28" y="140"/>
                          </a:lnTo>
                          <a:lnTo>
                            <a:pt x="35" y="23"/>
                          </a:lnTo>
                          <a:lnTo>
                            <a:pt x="0" y="0"/>
                          </a:lnTo>
                        </a:path>
                      </a:pathLst>
                    </a:custGeom>
                    <a:solidFill>
                      <a:srgbClr val="FFFFFF"/>
                    </a:solidFill>
                    <a:ln w="9525" cmpd="sng">
                      <a:solidFill>
                        <a:srgbClr val="000000"/>
                      </a:solidFill>
                      <a:prstDash val="solid"/>
                      <a:round/>
                      <a:headEnd/>
                      <a:tailEnd/>
                    </a:ln>
                  </p:spPr>
                  <p:txBody>
                    <a:bodyPr/>
                    <a:lstStyle/>
                    <a:p>
                      <a:endParaRPr lang="en-US"/>
                    </a:p>
                  </p:txBody>
                </p:sp>
              </p:grpSp>
              <p:sp>
                <p:nvSpPr>
                  <p:cNvPr id="71" name="Freeform 62"/>
                  <p:cNvSpPr>
                    <a:spLocks/>
                  </p:cNvSpPr>
                  <p:nvPr/>
                </p:nvSpPr>
                <p:spPr bwMode="auto">
                  <a:xfrm>
                    <a:off x="5024" y="2197"/>
                    <a:ext cx="20" cy="21"/>
                  </a:xfrm>
                  <a:custGeom>
                    <a:avLst/>
                    <a:gdLst>
                      <a:gd name="T0" fmla="*/ 82 w 82"/>
                      <a:gd name="T1" fmla="*/ 2 h 85"/>
                      <a:gd name="T2" fmla="*/ 43 w 82"/>
                      <a:gd name="T3" fmla="*/ 0 h 85"/>
                      <a:gd name="T4" fmla="*/ 22 w 82"/>
                      <a:gd name="T5" fmla="*/ 10 h 85"/>
                      <a:gd name="T6" fmla="*/ 7 w 82"/>
                      <a:gd name="T7" fmla="*/ 31 h 85"/>
                      <a:gd name="T8" fmla="*/ 0 w 82"/>
                      <a:gd name="T9" fmla="*/ 62 h 85"/>
                      <a:gd name="T10" fmla="*/ 1 w 82"/>
                      <a:gd name="T11" fmla="*/ 85 h 85"/>
                    </a:gdLst>
                    <a:ahLst/>
                    <a:cxnLst>
                      <a:cxn ang="0">
                        <a:pos x="T0" y="T1"/>
                      </a:cxn>
                      <a:cxn ang="0">
                        <a:pos x="T2" y="T3"/>
                      </a:cxn>
                      <a:cxn ang="0">
                        <a:pos x="T4" y="T5"/>
                      </a:cxn>
                      <a:cxn ang="0">
                        <a:pos x="T6" y="T7"/>
                      </a:cxn>
                      <a:cxn ang="0">
                        <a:pos x="T8" y="T9"/>
                      </a:cxn>
                      <a:cxn ang="0">
                        <a:pos x="T10" y="T11"/>
                      </a:cxn>
                    </a:cxnLst>
                    <a:rect l="0" t="0" r="r" b="b"/>
                    <a:pathLst>
                      <a:path w="82" h="85">
                        <a:moveTo>
                          <a:pt x="82" y="2"/>
                        </a:moveTo>
                        <a:lnTo>
                          <a:pt x="43" y="0"/>
                        </a:lnTo>
                        <a:lnTo>
                          <a:pt x="22" y="10"/>
                        </a:lnTo>
                        <a:lnTo>
                          <a:pt x="7" y="31"/>
                        </a:lnTo>
                        <a:lnTo>
                          <a:pt x="0" y="62"/>
                        </a:lnTo>
                        <a:lnTo>
                          <a:pt x="1" y="85"/>
                        </a:lnTo>
                      </a:path>
                    </a:pathLst>
                  </a:custGeom>
                  <a:solidFill>
                    <a:srgbClr val="FFFFFF"/>
                  </a:solidFill>
                  <a:ln w="9525" cmpd="sng">
                    <a:solidFill>
                      <a:srgbClr val="000000"/>
                    </a:solidFill>
                    <a:prstDash val="solid"/>
                    <a:round/>
                    <a:headEnd/>
                    <a:tailEnd/>
                  </a:ln>
                </p:spPr>
                <p:txBody>
                  <a:bodyPr/>
                  <a:lstStyle/>
                  <a:p>
                    <a:endParaRPr lang="en-US"/>
                  </a:p>
                </p:txBody>
              </p:sp>
            </p:grpSp>
            <p:sp>
              <p:nvSpPr>
                <p:cNvPr id="69" name="Freeform 63"/>
                <p:cNvSpPr>
                  <a:spLocks/>
                </p:cNvSpPr>
                <p:nvPr/>
              </p:nvSpPr>
              <p:spPr bwMode="auto">
                <a:xfrm>
                  <a:off x="4928" y="2063"/>
                  <a:ext cx="48" cy="303"/>
                </a:xfrm>
                <a:custGeom>
                  <a:avLst/>
                  <a:gdLst>
                    <a:gd name="T0" fmla="*/ 74 w 189"/>
                    <a:gd name="T1" fmla="*/ 0 h 1213"/>
                    <a:gd name="T2" fmla="*/ 103 w 189"/>
                    <a:gd name="T3" fmla="*/ 81 h 1213"/>
                    <a:gd name="T4" fmla="*/ 114 w 189"/>
                    <a:gd name="T5" fmla="*/ 110 h 1213"/>
                    <a:gd name="T6" fmla="*/ 126 w 189"/>
                    <a:gd name="T7" fmla="*/ 136 h 1213"/>
                    <a:gd name="T8" fmla="*/ 147 w 189"/>
                    <a:gd name="T9" fmla="*/ 170 h 1213"/>
                    <a:gd name="T10" fmla="*/ 163 w 189"/>
                    <a:gd name="T11" fmla="*/ 191 h 1213"/>
                    <a:gd name="T12" fmla="*/ 189 w 189"/>
                    <a:gd name="T13" fmla="*/ 222 h 1213"/>
                    <a:gd name="T14" fmla="*/ 102 w 189"/>
                    <a:gd name="T15" fmla="*/ 226 h 1213"/>
                    <a:gd name="T16" fmla="*/ 161 w 189"/>
                    <a:gd name="T17" fmla="*/ 316 h 1213"/>
                    <a:gd name="T18" fmla="*/ 128 w 189"/>
                    <a:gd name="T19" fmla="*/ 406 h 1213"/>
                    <a:gd name="T20" fmla="*/ 116 w 189"/>
                    <a:gd name="T21" fmla="*/ 445 h 1213"/>
                    <a:gd name="T22" fmla="*/ 105 w 189"/>
                    <a:gd name="T23" fmla="*/ 487 h 1213"/>
                    <a:gd name="T24" fmla="*/ 96 w 189"/>
                    <a:gd name="T25" fmla="*/ 539 h 1213"/>
                    <a:gd name="T26" fmla="*/ 78 w 189"/>
                    <a:gd name="T27" fmla="*/ 661 h 1213"/>
                    <a:gd name="T28" fmla="*/ 70 w 189"/>
                    <a:gd name="T29" fmla="*/ 728 h 1213"/>
                    <a:gd name="T30" fmla="*/ 65 w 189"/>
                    <a:gd name="T31" fmla="*/ 798 h 1213"/>
                    <a:gd name="T32" fmla="*/ 63 w 189"/>
                    <a:gd name="T33" fmla="*/ 852 h 1213"/>
                    <a:gd name="T34" fmla="*/ 63 w 189"/>
                    <a:gd name="T35" fmla="*/ 1000 h 1213"/>
                    <a:gd name="T36" fmla="*/ 61 w 189"/>
                    <a:gd name="T37" fmla="*/ 1040 h 1213"/>
                    <a:gd name="T38" fmla="*/ 55 w 189"/>
                    <a:gd name="T39" fmla="*/ 1093 h 1213"/>
                    <a:gd name="T40" fmla="*/ 40 w 189"/>
                    <a:gd name="T41" fmla="*/ 1213 h 1213"/>
                    <a:gd name="T42" fmla="*/ 21 w 189"/>
                    <a:gd name="T43" fmla="*/ 926 h 1213"/>
                    <a:gd name="T44" fmla="*/ 15 w 189"/>
                    <a:gd name="T45" fmla="*/ 852 h 1213"/>
                    <a:gd name="T46" fmla="*/ 7 w 189"/>
                    <a:gd name="T47" fmla="*/ 747 h 1213"/>
                    <a:gd name="T48" fmla="*/ 3 w 189"/>
                    <a:gd name="T49" fmla="*/ 691 h 1213"/>
                    <a:gd name="T50" fmla="*/ 1 w 189"/>
                    <a:gd name="T51" fmla="*/ 636 h 1213"/>
                    <a:gd name="T52" fmla="*/ 1 w 189"/>
                    <a:gd name="T53" fmla="*/ 565 h 1213"/>
                    <a:gd name="T54" fmla="*/ 0 w 189"/>
                    <a:gd name="T55" fmla="*/ 484 h 1213"/>
                    <a:gd name="T56" fmla="*/ 0 w 189"/>
                    <a:gd name="T57" fmla="*/ 405 h 1213"/>
                    <a:gd name="T58" fmla="*/ 1 w 189"/>
                    <a:gd name="T59" fmla="*/ 357 h 1213"/>
                    <a:gd name="T60" fmla="*/ 6 w 189"/>
                    <a:gd name="T61" fmla="*/ 275 h 1213"/>
                    <a:gd name="T62" fmla="*/ 8 w 189"/>
                    <a:gd name="T63" fmla="*/ 232 h 1213"/>
                    <a:gd name="T64" fmla="*/ 14 w 189"/>
                    <a:gd name="T65" fmla="*/ 183 h 1213"/>
                    <a:gd name="T66" fmla="*/ 20 w 189"/>
                    <a:gd name="T67" fmla="*/ 155 h 1213"/>
                    <a:gd name="T68" fmla="*/ 27 w 189"/>
                    <a:gd name="T69" fmla="*/ 123 h 1213"/>
                    <a:gd name="T70" fmla="*/ 34 w 189"/>
                    <a:gd name="T71" fmla="*/ 99 h 1213"/>
                    <a:gd name="T72" fmla="*/ 41 w 189"/>
                    <a:gd name="T73" fmla="*/ 74 h 1213"/>
                    <a:gd name="T74" fmla="*/ 74 w 189"/>
                    <a:gd name="T7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1213">
                      <a:moveTo>
                        <a:pt x="74" y="0"/>
                      </a:moveTo>
                      <a:lnTo>
                        <a:pt x="103" y="81"/>
                      </a:lnTo>
                      <a:lnTo>
                        <a:pt x="114" y="110"/>
                      </a:lnTo>
                      <a:lnTo>
                        <a:pt x="126" y="136"/>
                      </a:lnTo>
                      <a:lnTo>
                        <a:pt x="147" y="170"/>
                      </a:lnTo>
                      <a:lnTo>
                        <a:pt x="163" y="191"/>
                      </a:lnTo>
                      <a:lnTo>
                        <a:pt x="189" y="222"/>
                      </a:lnTo>
                      <a:lnTo>
                        <a:pt x="102" y="226"/>
                      </a:lnTo>
                      <a:lnTo>
                        <a:pt x="161" y="316"/>
                      </a:lnTo>
                      <a:lnTo>
                        <a:pt x="128" y="406"/>
                      </a:lnTo>
                      <a:lnTo>
                        <a:pt x="116" y="445"/>
                      </a:lnTo>
                      <a:lnTo>
                        <a:pt x="105" y="487"/>
                      </a:lnTo>
                      <a:lnTo>
                        <a:pt x="96" y="539"/>
                      </a:lnTo>
                      <a:lnTo>
                        <a:pt x="78" y="661"/>
                      </a:lnTo>
                      <a:lnTo>
                        <a:pt x="70" y="728"/>
                      </a:lnTo>
                      <a:lnTo>
                        <a:pt x="65" y="798"/>
                      </a:lnTo>
                      <a:lnTo>
                        <a:pt x="63" y="852"/>
                      </a:lnTo>
                      <a:lnTo>
                        <a:pt x="63" y="1000"/>
                      </a:lnTo>
                      <a:lnTo>
                        <a:pt x="61" y="1040"/>
                      </a:lnTo>
                      <a:lnTo>
                        <a:pt x="55" y="1093"/>
                      </a:lnTo>
                      <a:lnTo>
                        <a:pt x="40" y="1213"/>
                      </a:lnTo>
                      <a:lnTo>
                        <a:pt x="21" y="926"/>
                      </a:lnTo>
                      <a:lnTo>
                        <a:pt x="15" y="852"/>
                      </a:lnTo>
                      <a:lnTo>
                        <a:pt x="7" y="747"/>
                      </a:lnTo>
                      <a:lnTo>
                        <a:pt x="3" y="691"/>
                      </a:lnTo>
                      <a:lnTo>
                        <a:pt x="1" y="636"/>
                      </a:lnTo>
                      <a:lnTo>
                        <a:pt x="1" y="565"/>
                      </a:lnTo>
                      <a:lnTo>
                        <a:pt x="0" y="484"/>
                      </a:lnTo>
                      <a:lnTo>
                        <a:pt x="0" y="405"/>
                      </a:lnTo>
                      <a:lnTo>
                        <a:pt x="1" y="357"/>
                      </a:lnTo>
                      <a:lnTo>
                        <a:pt x="6" y="275"/>
                      </a:lnTo>
                      <a:lnTo>
                        <a:pt x="8" y="232"/>
                      </a:lnTo>
                      <a:lnTo>
                        <a:pt x="14" y="183"/>
                      </a:lnTo>
                      <a:lnTo>
                        <a:pt x="20" y="155"/>
                      </a:lnTo>
                      <a:lnTo>
                        <a:pt x="27" y="123"/>
                      </a:lnTo>
                      <a:lnTo>
                        <a:pt x="34" y="99"/>
                      </a:lnTo>
                      <a:lnTo>
                        <a:pt x="41" y="74"/>
                      </a:lnTo>
                      <a:lnTo>
                        <a:pt x="74" y="0"/>
                      </a:lnTo>
                      <a:close/>
                    </a:path>
                  </a:pathLst>
                </a:custGeom>
                <a:solidFill>
                  <a:srgbClr val="FFFFFF"/>
                </a:solidFill>
                <a:ln w="9525" cmpd="sng">
                  <a:solidFill>
                    <a:srgbClr val="000000"/>
                  </a:solidFill>
                  <a:prstDash val="solid"/>
                  <a:round/>
                  <a:headEnd/>
                  <a:tailEnd/>
                </a:ln>
              </p:spPr>
              <p:txBody>
                <a:bodyPr/>
                <a:lstStyle/>
                <a:p>
                  <a:endParaRPr lang="en-US"/>
                </a:p>
              </p:txBody>
            </p:sp>
          </p:grpSp>
          <p:grpSp>
            <p:nvGrpSpPr>
              <p:cNvPr id="47" name="Group 64"/>
              <p:cNvGrpSpPr>
                <a:grpSpLocks/>
              </p:cNvGrpSpPr>
              <p:nvPr/>
            </p:nvGrpSpPr>
            <p:grpSpPr bwMode="auto">
              <a:xfrm>
                <a:off x="2688" y="2670"/>
                <a:ext cx="75" cy="63"/>
                <a:chOff x="4561" y="2155"/>
                <a:chExt cx="130" cy="110"/>
              </a:xfrm>
            </p:grpSpPr>
            <p:grpSp>
              <p:nvGrpSpPr>
                <p:cNvPr id="64" name="Group 65"/>
                <p:cNvGrpSpPr>
                  <a:grpSpLocks/>
                </p:cNvGrpSpPr>
                <p:nvPr/>
              </p:nvGrpSpPr>
              <p:grpSpPr bwMode="auto">
                <a:xfrm>
                  <a:off x="4561" y="2155"/>
                  <a:ext cx="130" cy="110"/>
                  <a:chOff x="4561" y="2155"/>
                  <a:chExt cx="130" cy="110"/>
                </a:xfrm>
              </p:grpSpPr>
              <p:sp>
                <p:nvSpPr>
                  <p:cNvPr id="66" name="Freeform 66"/>
                  <p:cNvSpPr>
                    <a:spLocks/>
                  </p:cNvSpPr>
                  <p:nvPr/>
                </p:nvSpPr>
                <p:spPr bwMode="auto">
                  <a:xfrm>
                    <a:off x="4629" y="2159"/>
                    <a:ext cx="62" cy="72"/>
                  </a:xfrm>
                  <a:custGeom>
                    <a:avLst/>
                    <a:gdLst>
                      <a:gd name="T0" fmla="*/ 0 w 249"/>
                      <a:gd name="T1" fmla="*/ 0 h 288"/>
                      <a:gd name="T2" fmla="*/ 238 w 249"/>
                      <a:gd name="T3" fmla="*/ 90 h 288"/>
                      <a:gd name="T4" fmla="*/ 246 w 249"/>
                      <a:gd name="T5" fmla="*/ 140 h 288"/>
                      <a:gd name="T6" fmla="*/ 249 w 249"/>
                      <a:gd name="T7" fmla="*/ 187 h 288"/>
                      <a:gd name="T8" fmla="*/ 239 w 249"/>
                      <a:gd name="T9" fmla="*/ 241 h 288"/>
                      <a:gd name="T10" fmla="*/ 218 w 249"/>
                      <a:gd name="T11" fmla="*/ 288 h 288"/>
                      <a:gd name="T12" fmla="*/ 134 w 249"/>
                      <a:gd name="T13" fmla="*/ 222 h 288"/>
                      <a:gd name="T14" fmla="*/ 39 w 249"/>
                      <a:gd name="T15" fmla="*/ 202 h 288"/>
                      <a:gd name="T16" fmla="*/ 0 w 24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88">
                        <a:moveTo>
                          <a:pt x="0" y="0"/>
                        </a:moveTo>
                        <a:lnTo>
                          <a:pt x="238" y="90"/>
                        </a:lnTo>
                        <a:lnTo>
                          <a:pt x="246" y="140"/>
                        </a:lnTo>
                        <a:lnTo>
                          <a:pt x="249" y="187"/>
                        </a:lnTo>
                        <a:lnTo>
                          <a:pt x="239" y="241"/>
                        </a:lnTo>
                        <a:lnTo>
                          <a:pt x="218" y="288"/>
                        </a:lnTo>
                        <a:lnTo>
                          <a:pt x="134" y="222"/>
                        </a:lnTo>
                        <a:lnTo>
                          <a:pt x="39" y="202"/>
                        </a:lnTo>
                        <a:lnTo>
                          <a:pt x="0" y="0"/>
                        </a:lnTo>
                        <a:close/>
                      </a:path>
                    </a:pathLst>
                  </a:custGeom>
                  <a:solidFill>
                    <a:srgbClr val="FFC080"/>
                  </a:solidFill>
                  <a:ln w="9525" cmpd="sng">
                    <a:solidFill>
                      <a:srgbClr val="000000"/>
                    </a:solidFill>
                    <a:prstDash val="solid"/>
                    <a:round/>
                    <a:headEnd/>
                    <a:tailEnd/>
                  </a:ln>
                </p:spPr>
                <p:txBody>
                  <a:bodyPr/>
                  <a:lstStyle/>
                  <a:p>
                    <a:endParaRPr lang="en-US"/>
                  </a:p>
                </p:txBody>
              </p:sp>
              <p:sp>
                <p:nvSpPr>
                  <p:cNvPr id="67" name="Freeform 67"/>
                  <p:cNvSpPr>
                    <a:spLocks/>
                  </p:cNvSpPr>
                  <p:nvPr/>
                </p:nvSpPr>
                <p:spPr bwMode="auto">
                  <a:xfrm>
                    <a:off x="4561" y="2155"/>
                    <a:ext cx="101" cy="110"/>
                  </a:xfrm>
                  <a:custGeom>
                    <a:avLst/>
                    <a:gdLst>
                      <a:gd name="T0" fmla="*/ 374 w 405"/>
                      <a:gd name="T1" fmla="*/ 70 h 441"/>
                      <a:gd name="T2" fmla="*/ 341 w 405"/>
                      <a:gd name="T3" fmla="*/ 52 h 441"/>
                      <a:gd name="T4" fmla="*/ 307 w 405"/>
                      <a:gd name="T5" fmla="*/ 39 h 441"/>
                      <a:gd name="T6" fmla="*/ 269 w 405"/>
                      <a:gd name="T7" fmla="*/ 10 h 441"/>
                      <a:gd name="T8" fmla="*/ 233 w 405"/>
                      <a:gd name="T9" fmla="*/ 0 h 441"/>
                      <a:gd name="T10" fmla="*/ 202 w 405"/>
                      <a:gd name="T11" fmla="*/ 10 h 441"/>
                      <a:gd name="T12" fmla="*/ 173 w 405"/>
                      <a:gd name="T13" fmla="*/ 23 h 441"/>
                      <a:gd name="T14" fmla="*/ 122 w 405"/>
                      <a:gd name="T15" fmla="*/ 27 h 441"/>
                      <a:gd name="T16" fmla="*/ 78 w 405"/>
                      <a:gd name="T17" fmla="*/ 21 h 441"/>
                      <a:gd name="T18" fmla="*/ 44 w 405"/>
                      <a:gd name="T19" fmla="*/ 16 h 441"/>
                      <a:gd name="T20" fmla="*/ 15 w 405"/>
                      <a:gd name="T21" fmla="*/ 27 h 441"/>
                      <a:gd name="T22" fmla="*/ 12 w 405"/>
                      <a:gd name="T23" fmla="*/ 44 h 441"/>
                      <a:gd name="T24" fmla="*/ 22 w 405"/>
                      <a:gd name="T25" fmla="*/ 65 h 441"/>
                      <a:gd name="T26" fmla="*/ 88 w 405"/>
                      <a:gd name="T27" fmla="*/ 79 h 441"/>
                      <a:gd name="T28" fmla="*/ 144 w 405"/>
                      <a:gd name="T29" fmla="*/ 94 h 441"/>
                      <a:gd name="T30" fmla="*/ 152 w 405"/>
                      <a:gd name="T31" fmla="*/ 121 h 441"/>
                      <a:gd name="T32" fmla="*/ 122 w 405"/>
                      <a:gd name="T33" fmla="*/ 192 h 441"/>
                      <a:gd name="T34" fmla="*/ 62 w 405"/>
                      <a:gd name="T35" fmla="*/ 254 h 441"/>
                      <a:gd name="T36" fmla="*/ 26 w 405"/>
                      <a:gd name="T37" fmla="*/ 284 h 441"/>
                      <a:gd name="T38" fmla="*/ 6 w 405"/>
                      <a:gd name="T39" fmla="*/ 301 h 441"/>
                      <a:gd name="T40" fmla="*/ 0 w 405"/>
                      <a:gd name="T41" fmla="*/ 322 h 441"/>
                      <a:gd name="T42" fmla="*/ 9 w 405"/>
                      <a:gd name="T43" fmla="*/ 339 h 441"/>
                      <a:gd name="T44" fmla="*/ 35 w 405"/>
                      <a:gd name="T45" fmla="*/ 340 h 441"/>
                      <a:gd name="T46" fmla="*/ 72 w 405"/>
                      <a:gd name="T47" fmla="*/ 312 h 441"/>
                      <a:gd name="T48" fmla="*/ 152 w 405"/>
                      <a:gd name="T49" fmla="*/ 245 h 441"/>
                      <a:gd name="T50" fmla="*/ 162 w 405"/>
                      <a:gd name="T51" fmla="*/ 242 h 441"/>
                      <a:gd name="T52" fmla="*/ 125 w 405"/>
                      <a:gd name="T53" fmla="*/ 291 h 441"/>
                      <a:gd name="T54" fmla="*/ 100 w 405"/>
                      <a:gd name="T55" fmla="*/ 319 h 441"/>
                      <a:gd name="T56" fmla="*/ 60 w 405"/>
                      <a:gd name="T57" fmla="*/ 354 h 441"/>
                      <a:gd name="T58" fmla="*/ 56 w 405"/>
                      <a:gd name="T59" fmla="*/ 379 h 441"/>
                      <a:gd name="T60" fmla="*/ 70 w 405"/>
                      <a:gd name="T61" fmla="*/ 395 h 441"/>
                      <a:gd name="T62" fmla="*/ 97 w 405"/>
                      <a:gd name="T63" fmla="*/ 395 h 441"/>
                      <a:gd name="T64" fmla="*/ 140 w 405"/>
                      <a:gd name="T65" fmla="*/ 357 h 441"/>
                      <a:gd name="T66" fmla="*/ 215 w 405"/>
                      <a:gd name="T67" fmla="*/ 264 h 441"/>
                      <a:gd name="T68" fmla="*/ 188 w 405"/>
                      <a:gd name="T69" fmla="*/ 316 h 441"/>
                      <a:gd name="T70" fmla="*/ 174 w 405"/>
                      <a:gd name="T71" fmla="*/ 349 h 441"/>
                      <a:gd name="T72" fmla="*/ 143 w 405"/>
                      <a:gd name="T73" fmla="*/ 396 h 441"/>
                      <a:gd name="T74" fmla="*/ 137 w 405"/>
                      <a:gd name="T75" fmla="*/ 418 h 441"/>
                      <a:gd name="T76" fmla="*/ 146 w 405"/>
                      <a:gd name="T77" fmla="*/ 436 h 441"/>
                      <a:gd name="T78" fmla="*/ 169 w 405"/>
                      <a:gd name="T79" fmla="*/ 440 h 441"/>
                      <a:gd name="T80" fmla="*/ 223 w 405"/>
                      <a:gd name="T81" fmla="*/ 369 h 441"/>
                      <a:gd name="T82" fmla="*/ 268 w 405"/>
                      <a:gd name="T83" fmla="*/ 271 h 441"/>
                      <a:gd name="T84" fmla="*/ 278 w 405"/>
                      <a:gd name="T85" fmla="*/ 265 h 441"/>
                      <a:gd name="T86" fmla="*/ 277 w 405"/>
                      <a:gd name="T87" fmla="*/ 301 h 441"/>
                      <a:gd name="T88" fmla="*/ 276 w 405"/>
                      <a:gd name="T89" fmla="*/ 358 h 441"/>
                      <a:gd name="T90" fmla="*/ 277 w 405"/>
                      <a:gd name="T91" fmla="*/ 409 h 441"/>
                      <a:gd name="T92" fmla="*/ 290 w 405"/>
                      <a:gd name="T93" fmla="*/ 425 h 441"/>
                      <a:gd name="T94" fmla="*/ 311 w 405"/>
                      <a:gd name="T95" fmla="*/ 426 h 441"/>
                      <a:gd name="T96" fmla="*/ 322 w 405"/>
                      <a:gd name="T97" fmla="*/ 410 h 441"/>
                      <a:gd name="T98" fmla="*/ 321 w 405"/>
                      <a:gd name="T99" fmla="*/ 353 h 441"/>
                      <a:gd name="T100" fmla="*/ 326 w 405"/>
                      <a:gd name="T101" fmla="*/ 282 h 441"/>
                      <a:gd name="T102" fmla="*/ 335 w 405"/>
                      <a:gd name="T103" fmla="*/ 251 h 441"/>
                      <a:gd name="T104" fmla="*/ 404 w 405"/>
                      <a:gd name="T105" fmla="*/ 143 h 441"/>
                      <a:gd name="T106" fmla="*/ 398 w 405"/>
                      <a:gd name="T107" fmla="*/ 10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5" h="441">
                        <a:moveTo>
                          <a:pt x="386" y="84"/>
                        </a:moveTo>
                        <a:lnTo>
                          <a:pt x="374" y="70"/>
                        </a:lnTo>
                        <a:lnTo>
                          <a:pt x="359" y="58"/>
                        </a:lnTo>
                        <a:lnTo>
                          <a:pt x="341" y="52"/>
                        </a:lnTo>
                        <a:lnTo>
                          <a:pt x="318" y="47"/>
                        </a:lnTo>
                        <a:lnTo>
                          <a:pt x="307" y="39"/>
                        </a:lnTo>
                        <a:lnTo>
                          <a:pt x="291" y="26"/>
                        </a:lnTo>
                        <a:lnTo>
                          <a:pt x="269" y="10"/>
                        </a:lnTo>
                        <a:lnTo>
                          <a:pt x="245" y="1"/>
                        </a:lnTo>
                        <a:lnTo>
                          <a:pt x="233" y="0"/>
                        </a:lnTo>
                        <a:lnTo>
                          <a:pt x="220" y="3"/>
                        </a:lnTo>
                        <a:lnTo>
                          <a:pt x="202" y="10"/>
                        </a:lnTo>
                        <a:lnTo>
                          <a:pt x="187" y="18"/>
                        </a:lnTo>
                        <a:lnTo>
                          <a:pt x="173" y="23"/>
                        </a:lnTo>
                        <a:lnTo>
                          <a:pt x="153" y="27"/>
                        </a:lnTo>
                        <a:lnTo>
                          <a:pt x="122" y="27"/>
                        </a:lnTo>
                        <a:lnTo>
                          <a:pt x="100" y="26"/>
                        </a:lnTo>
                        <a:lnTo>
                          <a:pt x="78" y="21"/>
                        </a:lnTo>
                        <a:lnTo>
                          <a:pt x="57" y="16"/>
                        </a:lnTo>
                        <a:lnTo>
                          <a:pt x="44" y="16"/>
                        </a:lnTo>
                        <a:lnTo>
                          <a:pt x="29" y="20"/>
                        </a:lnTo>
                        <a:lnTo>
                          <a:pt x="15" y="27"/>
                        </a:lnTo>
                        <a:lnTo>
                          <a:pt x="12" y="35"/>
                        </a:lnTo>
                        <a:lnTo>
                          <a:pt x="12" y="44"/>
                        </a:lnTo>
                        <a:lnTo>
                          <a:pt x="13" y="57"/>
                        </a:lnTo>
                        <a:lnTo>
                          <a:pt x="22" y="65"/>
                        </a:lnTo>
                        <a:lnTo>
                          <a:pt x="58" y="68"/>
                        </a:lnTo>
                        <a:lnTo>
                          <a:pt x="88" y="79"/>
                        </a:lnTo>
                        <a:lnTo>
                          <a:pt x="136" y="90"/>
                        </a:lnTo>
                        <a:lnTo>
                          <a:pt x="144" y="94"/>
                        </a:lnTo>
                        <a:lnTo>
                          <a:pt x="152" y="108"/>
                        </a:lnTo>
                        <a:lnTo>
                          <a:pt x="152" y="121"/>
                        </a:lnTo>
                        <a:lnTo>
                          <a:pt x="139" y="160"/>
                        </a:lnTo>
                        <a:lnTo>
                          <a:pt x="122" y="192"/>
                        </a:lnTo>
                        <a:lnTo>
                          <a:pt x="98" y="222"/>
                        </a:lnTo>
                        <a:lnTo>
                          <a:pt x="62" y="254"/>
                        </a:lnTo>
                        <a:lnTo>
                          <a:pt x="36" y="278"/>
                        </a:lnTo>
                        <a:lnTo>
                          <a:pt x="26" y="284"/>
                        </a:lnTo>
                        <a:lnTo>
                          <a:pt x="15" y="292"/>
                        </a:lnTo>
                        <a:lnTo>
                          <a:pt x="6" y="301"/>
                        </a:lnTo>
                        <a:lnTo>
                          <a:pt x="0" y="312"/>
                        </a:lnTo>
                        <a:lnTo>
                          <a:pt x="0" y="322"/>
                        </a:lnTo>
                        <a:lnTo>
                          <a:pt x="4" y="334"/>
                        </a:lnTo>
                        <a:lnTo>
                          <a:pt x="9" y="339"/>
                        </a:lnTo>
                        <a:lnTo>
                          <a:pt x="21" y="341"/>
                        </a:lnTo>
                        <a:lnTo>
                          <a:pt x="35" y="340"/>
                        </a:lnTo>
                        <a:lnTo>
                          <a:pt x="48" y="334"/>
                        </a:lnTo>
                        <a:lnTo>
                          <a:pt x="72" y="312"/>
                        </a:lnTo>
                        <a:lnTo>
                          <a:pt x="117" y="282"/>
                        </a:lnTo>
                        <a:lnTo>
                          <a:pt x="152" y="245"/>
                        </a:lnTo>
                        <a:lnTo>
                          <a:pt x="157" y="240"/>
                        </a:lnTo>
                        <a:lnTo>
                          <a:pt x="162" y="242"/>
                        </a:lnTo>
                        <a:lnTo>
                          <a:pt x="160" y="252"/>
                        </a:lnTo>
                        <a:lnTo>
                          <a:pt x="125" y="291"/>
                        </a:lnTo>
                        <a:lnTo>
                          <a:pt x="113" y="304"/>
                        </a:lnTo>
                        <a:lnTo>
                          <a:pt x="100" y="319"/>
                        </a:lnTo>
                        <a:lnTo>
                          <a:pt x="74" y="340"/>
                        </a:lnTo>
                        <a:lnTo>
                          <a:pt x="60" y="354"/>
                        </a:lnTo>
                        <a:lnTo>
                          <a:pt x="55" y="366"/>
                        </a:lnTo>
                        <a:lnTo>
                          <a:pt x="56" y="379"/>
                        </a:lnTo>
                        <a:lnTo>
                          <a:pt x="62" y="388"/>
                        </a:lnTo>
                        <a:lnTo>
                          <a:pt x="70" y="395"/>
                        </a:lnTo>
                        <a:lnTo>
                          <a:pt x="83" y="397"/>
                        </a:lnTo>
                        <a:lnTo>
                          <a:pt x="97" y="395"/>
                        </a:lnTo>
                        <a:lnTo>
                          <a:pt x="108" y="388"/>
                        </a:lnTo>
                        <a:lnTo>
                          <a:pt x="140" y="357"/>
                        </a:lnTo>
                        <a:lnTo>
                          <a:pt x="161" y="332"/>
                        </a:lnTo>
                        <a:lnTo>
                          <a:pt x="215" y="264"/>
                        </a:lnTo>
                        <a:lnTo>
                          <a:pt x="196" y="292"/>
                        </a:lnTo>
                        <a:lnTo>
                          <a:pt x="188" y="316"/>
                        </a:lnTo>
                        <a:lnTo>
                          <a:pt x="183" y="327"/>
                        </a:lnTo>
                        <a:lnTo>
                          <a:pt x="174" y="349"/>
                        </a:lnTo>
                        <a:lnTo>
                          <a:pt x="151" y="384"/>
                        </a:lnTo>
                        <a:lnTo>
                          <a:pt x="143" y="396"/>
                        </a:lnTo>
                        <a:lnTo>
                          <a:pt x="138" y="408"/>
                        </a:lnTo>
                        <a:lnTo>
                          <a:pt x="137" y="418"/>
                        </a:lnTo>
                        <a:lnTo>
                          <a:pt x="139" y="427"/>
                        </a:lnTo>
                        <a:lnTo>
                          <a:pt x="146" y="436"/>
                        </a:lnTo>
                        <a:lnTo>
                          <a:pt x="155" y="441"/>
                        </a:lnTo>
                        <a:lnTo>
                          <a:pt x="169" y="440"/>
                        </a:lnTo>
                        <a:lnTo>
                          <a:pt x="180" y="436"/>
                        </a:lnTo>
                        <a:lnTo>
                          <a:pt x="223" y="369"/>
                        </a:lnTo>
                        <a:lnTo>
                          <a:pt x="248" y="314"/>
                        </a:lnTo>
                        <a:lnTo>
                          <a:pt x="268" y="271"/>
                        </a:lnTo>
                        <a:lnTo>
                          <a:pt x="271" y="265"/>
                        </a:lnTo>
                        <a:lnTo>
                          <a:pt x="278" y="265"/>
                        </a:lnTo>
                        <a:lnTo>
                          <a:pt x="280" y="270"/>
                        </a:lnTo>
                        <a:lnTo>
                          <a:pt x="277" y="301"/>
                        </a:lnTo>
                        <a:lnTo>
                          <a:pt x="275" y="326"/>
                        </a:lnTo>
                        <a:lnTo>
                          <a:pt x="276" y="358"/>
                        </a:lnTo>
                        <a:lnTo>
                          <a:pt x="276" y="401"/>
                        </a:lnTo>
                        <a:lnTo>
                          <a:pt x="277" y="409"/>
                        </a:lnTo>
                        <a:lnTo>
                          <a:pt x="282" y="417"/>
                        </a:lnTo>
                        <a:lnTo>
                          <a:pt x="290" y="425"/>
                        </a:lnTo>
                        <a:lnTo>
                          <a:pt x="300" y="427"/>
                        </a:lnTo>
                        <a:lnTo>
                          <a:pt x="311" y="426"/>
                        </a:lnTo>
                        <a:lnTo>
                          <a:pt x="318" y="421"/>
                        </a:lnTo>
                        <a:lnTo>
                          <a:pt x="322" y="410"/>
                        </a:lnTo>
                        <a:lnTo>
                          <a:pt x="324" y="386"/>
                        </a:lnTo>
                        <a:lnTo>
                          <a:pt x="321" y="353"/>
                        </a:lnTo>
                        <a:lnTo>
                          <a:pt x="321" y="326"/>
                        </a:lnTo>
                        <a:lnTo>
                          <a:pt x="326" y="282"/>
                        </a:lnTo>
                        <a:lnTo>
                          <a:pt x="329" y="265"/>
                        </a:lnTo>
                        <a:lnTo>
                          <a:pt x="335" y="251"/>
                        </a:lnTo>
                        <a:lnTo>
                          <a:pt x="376" y="188"/>
                        </a:lnTo>
                        <a:lnTo>
                          <a:pt x="404" y="143"/>
                        </a:lnTo>
                        <a:lnTo>
                          <a:pt x="405" y="125"/>
                        </a:lnTo>
                        <a:lnTo>
                          <a:pt x="398" y="103"/>
                        </a:lnTo>
                        <a:lnTo>
                          <a:pt x="386" y="84"/>
                        </a:lnTo>
                        <a:close/>
                      </a:path>
                    </a:pathLst>
                  </a:custGeom>
                  <a:solidFill>
                    <a:srgbClr val="FFC080"/>
                  </a:solidFill>
                  <a:ln w="9525" cmpd="sng">
                    <a:solidFill>
                      <a:srgbClr val="000000"/>
                    </a:solidFill>
                    <a:prstDash val="solid"/>
                    <a:round/>
                    <a:headEnd/>
                    <a:tailEnd/>
                  </a:ln>
                </p:spPr>
                <p:txBody>
                  <a:bodyPr/>
                  <a:lstStyle/>
                  <a:p>
                    <a:endParaRPr lang="en-US"/>
                  </a:p>
                </p:txBody>
              </p:sp>
            </p:grpSp>
            <p:sp>
              <p:nvSpPr>
                <p:cNvPr id="65" name="Arc 68"/>
                <p:cNvSpPr>
                  <a:spLocks/>
                </p:cNvSpPr>
                <p:nvPr/>
              </p:nvSpPr>
              <p:spPr bwMode="auto">
                <a:xfrm>
                  <a:off x="4620" y="2172"/>
                  <a:ext cx="11" cy="21"/>
                </a:xfrm>
                <a:custGeom>
                  <a:avLst/>
                  <a:gdLst>
                    <a:gd name="G0" fmla="+- 5085 0 0"/>
                    <a:gd name="G1" fmla="+- 4558 0 0"/>
                    <a:gd name="G2" fmla="+- 21600 0 0"/>
                    <a:gd name="T0" fmla="*/ 26199 w 26685"/>
                    <a:gd name="T1" fmla="*/ 0 h 26158"/>
                    <a:gd name="T2" fmla="*/ 0 w 26685"/>
                    <a:gd name="T3" fmla="*/ 25551 h 26158"/>
                    <a:gd name="T4" fmla="*/ 5085 w 26685"/>
                    <a:gd name="T5" fmla="*/ 4558 h 26158"/>
                  </a:gdLst>
                  <a:ahLst/>
                  <a:cxnLst>
                    <a:cxn ang="0">
                      <a:pos x="T0" y="T1"/>
                    </a:cxn>
                    <a:cxn ang="0">
                      <a:pos x="T2" y="T3"/>
                    </a:cxn>
                    <a:cxn ang="0">
                      <a:pos x="T4" y="T5"/>
                    </a:cxn>
                  </a:cxnLst>
                  <a:rect l="0" t="0" r="r" b="b"/>
                  <a:pathLst>
                    <a:path w="26685" h="26158" fill="none" extrusionOk="0">
                      <a:moveTo>
                        <a:pt x="26198" y="0"/>
                      </a:moveTo>
                      <a:cubicBezTo>
                        <a:pt x="26521" y="1497"/>
                        <a:pt x="26685" y="3025"/>
                        <a:pt x="26685" y="4558"/>
                      </a:cubicBezTo>
                      <a:cubicBezTo>
                        <a:pt x="26685" y="16487"/>
                        <a:pt x="17014" y="26158"/>
                        <a:pt x="5085" y="26158"/>
                      </a:cubicBezTo>
                      <a:cubicBezTo>
                        <a:pt x="3371" y="26158"/>
                        <a:pt x="1664" y="25954"/>
                        <a:pt x="0" y="25550"/>
                      </a:cubicBezTo>
                    </a:path>
                    <a:path w="26685" h="26158" stroke="0" extrusionOk="0">
                      <a:moveTo>
                        <a:pt x="26198" y="0"/>
                      </a:moveTo>
                      <a:cubicBezTo>
                        <a:pt x="26521" y="1497"/>
                        <a:pt x="26685" y="3025"/>
                        <a:pt x="26685" y="4558"/>
                      </a:cubicBezTo>
                      <a:cubicBezTo>
                        <a:pt x="26685" y="16487"/>
                        <a:pt x="17014" y="26158"/>
                        <a:pt x="5085" y="26158"/>
                      </a:cubicBezTo>
                      <a:cubicBezTo>
                        <a:pt x="3371" y="26158"/>
                        <a:pt x="1664" y="25954"/>
                        <a:pt x="0" y="25550"/>
                      </a:cubicBezTo>
                      <a:lnTo>
                        <a:pt x="5085" y="455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8" name="Group 69"/>
              <p:cNvGrpSpPr>
                <a:grpSpLocks/>
              </p:cNvGrpSpPr>
              <p:nvPr/>
            </p:nvGrpSpPr>
            <p:grpSpPr bwMode="auto">
              <a:xfrm>
                <a:off x="3015" y="2671"/>
                <a:ext cx="75" cy="63"/>
                <a:chOff x="5128" y="2157"/>
                <a:chExt cx="131" cy="110"/>
              </a:xfrm>
            </p:grpSpPr>
            <p:grpSp>
              <p:nvGrpSpPr>
                <p:cNvPr id="58" name="Group 70"/>
                <p:cNvGrpSpPr>
                  <a:grpSpLocks/>
                </p:cNvGrpSpPr>
                <p:nvPr/>
              </p:nvGrpSpPr>
              <p:grpSpPr bwMode="auto">
                <a:xfrm>
                  <a:off x="5128" y="2157"/>
                  <a:ext cx="131" cy="110"/>
                  <a:chOff x="5128" y="2157"/>
                  <a:chExt cx="131" cy="110"/>
                </a:xfrm>
              </p:grpSpPr>
              <p:sp>
                <p:nvSpPr>
                  <p:cNvPr id="60" name="Freeform 71"/>
                  <p:cNvSpPr>
                    <a:spLocks/>
                  </p:cNvSpPr>
                  <p:nvPr/>
                </p:nvSpPr>
                <p:spPr bwMode="auto">
                  <a:xfrm>
                    <a:off x="5129" y="2181"/>
                    <a:ext cx="20" cy="62"/>
                  </a:xfrm>
                  <a:custGeom>
                    <a:avLst/>
                    <a:gdLst>
                      <a:gd name="T0" fmla="*/ 14 w 81"/>
                      <a:gd name="T1" fmla="*/ 0 h 248"/>
                      <a:gd name="T2" fmla="*/ 7 w 81"/>
                      <a:gd name="T3" fmla="*/ 24 h 248"/>
                      <a:gd name="T4" fmla="*/ 4 w 81"/>
                      <a:gd name="T5" fmla="*/ 46 h 248"/>
                      <a:gd name="T6" fmla="*/ 0 w 81"/>
                      <a:gd name="T7" fmla="*/ 76 h 248"/>
                      <a:gd name="T8" fmla="*/ 0 w 81"/>
                      <a:gd name="T9" fmla="*/ 96 h 248"/>
                      <a:gd name="T10" fmla="*/ 0 w 81"/>
                      <a:gd name="T11" fmla="*/ 119 h 248"/>
                      <a:gd name="T12" fmla="*/ 6 w 81"/>
                      <a:gd name="T13" fmla="*/ 149 h 248"/>
                      <a:gd name="T14" fmla="*/ 14 w 81"/>
                      <a:gd name="T15" fmla="*/ 181 h 248"/>
                      <a:gd name="T16" fmla="*/ 23 w 81"/>
                      <a:gd name="T17" fmla="*/ 203 h 248"/>
                      <a:gd name="T18" fmla="*/ 32 w 81"/>
                      <a:gd name="T19" fmla="*/ 224 h 248"/>
                      <a:gd name="T20" fmla="*/ 45 w 81"/>
                      <a:gd name="T21" fmla="*/ 237 h 248"/>
                      <a:gd name="T22" fmla="*/ 60 w 81"/>
                      <a:gd name="T23" fmla="*/ 246 h 248"/>
                      <a:gd name="T24" fmla="*/ 73 w 81"/>
                      <a:gd name="T25" fmla="*/ 248 h 248"/>
                      <a:gd name="T26" fmla="*/ 78 w 81"/>
                      <a:gd name="T27" fmla="*/ 232 h 248"/>
                      <a:gd name="T28" fmla="*/ 79 w 81"/>
                      <a:gd name="T29" fmla="*/ 219 h 248"/>
                      <a:gd name="T30" fmla="*/ 81 w 81"/>
                      <a:gd name="T31" fmla="*/ 197 h 248"/>
                      <a:gd name="T32" fmla="*/ 81 w 81"/>
                      <a:gd name="T33" fmla="*/ 177 h 248"/>
                      <a:gd name="T34" fmla="*/ 76 w 81"/>
                      <a:gd name="T35" fmla="*/ 126 h 248"/>
                      <a:gd name="T36" fmla="*/ 45 w 81"/>
                      <a:gd name="T37" fmla="*/ 14 h 248"/>
                      <a:gd name="T38" fmla="*/ 28 w 81"/>
                      <a:gd name="T39" fmla="*/ 2 h 248"/>
                      <a:gd name="T40" fmla="*/ 14 w 81"/>
                      <a:gd name="T4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248">
                        <a:moveTo>
                          <a:pt x="14" y="0"/>
                        </a:moveTo>
                        <a:lnTo>
                          <a:pt x="7" y="24"/>
                        </a:lnTo>
                        <a:lnTo>
                          <a:pt x="4" y="46"/>
                        </a:lnTo>
                        <a:lnTo>
                          <a:pt x="0" y="76"/>
                        </a:lnTo>
                        <a:lnTo>
                          <a:pt x="0" y="96"/>
                        </a:lnTo>
                        <a:lnTo>
                          <a:pt x="0" y="119"/>
                        </a:lnTo>
                        <a:lnTo>
                          <a:pt x="6" y="149"/>
                        </a:lnTo>
                        <a:lnTo>
                          <a:pt x="14" y="181"/>
                        </a:lnTo>
                        <a:lnTo>
                          <a:pt x="23" y="203"/>
                        </a:lnTo>
                        <a:lnTo>
                          <a:pt x="32" y="224"/>
                        </a:lnTo>
                        <a:lnTo>
                          <a:pt x="45" y="237"/>
                        </a:lnTo>
                        <a:lnTo>
                          <a:pt x="60" y="246"/>
                        </a:lnTo>
                        <a:lnTo>
                          <a:pt x="73" y="248"/>
                        </a:lnTo>
                        <a:lnTo>
                          <a:pt x="78" y="232"/>
                        </a:lnTo>
                        <a:lnTo>
                          <a:pt x="79" y="219"/>
                        </a:lnTo>
                        <a:lnTo>
                          <a:pt x="81" y="197"/>
                        </a:lnTo>
                        <a:lnTo>
                          <a:pt x="81" y="177"/>
                        </a:lnTo>
                        <a:lnTo>
                          <a:pt x="76" y="126"/>
                        </a:lnTo>
                        <a:lnTo>
                          <a:pt x="45" y="14"/>
                        </a:lnTo>
                        <a:lnTo>
                          <a:pt x="28" y="2"/>
                        </a:lnTo>
                        <a:lnTo>
                          <a:pt x="14" y="0"/>
                        </a:lnTo>
                        <a:close/>
                      </a:path>
                    </a:pathLst>
                  </a:custGeom>
                  <a:solidFill>
                    <a:srgbClr val="202020"/>
                  </a:solidFill>
                  <a:ln w="9525" cmpd="sng">
                    <a:solidFill>
                      <a:srgbClr val="000000"/>
                    </a:solidFill>
                    <a:prstDash val="solid"/>
                    <a:round/>
                    <a:headEnd/>
                    <a:tailEnd/>
                  </a:ln>
                </p:spPr>
                <p:txBody>
                  <a:bodyPr/>
                  <a:lstStyle/>
                  <a:p>
                    <a:endParaRPr lang="en-US"/>
                  </a:p>
                </p:txBody>
              </p:sp>
              <p:grpSp>
                <p:nvGrpSpPr>
                  <p:cNvPr id="61" name="Group 72"/>
                  <p:cNvGrpSpPr>
                    <a:grpSpLocks/>
                  </p:cNvGrpSpPr>
                  <p:nvPr/>
                </p:nvGrpSpPr>
                <p:grpSpPr bwMode="auto">
                  <a:xfrm>
                    <a:off x="5128" y="2157"/>
                    <a:ext cx="131" cy="110"/>
                    <a:chOff x="5128" y="2157"/>
                    <a:chExt cx="131" cy="110"/>
                  </a:xfrm>
                </p:grpSpPr>
                <p:sp>
                  <p:nvSpPr>
                    <p:cNvPr id="62" name="Freeform 73"/>
                    <p:cNvSpPr>
                      <a:spLocks/>
                    </p:cNvSpPr>
                    <p:nvPr/>
                  </p:nvSpPr>
                  <p:spPr bwMode="auto">
                    <a:xfrm>
                      <a:off x="5128" y="2161"/>
                      <a:ext cx="63" cy="72"/>
                    </a:xfrm>
                    <a:custGeom>
                      <a:avLst/>
                      <a:gdLst>
                        <a:gd name="T0" fmla="*/ 249 w 249"/>
                        <a:gd name="T1" fmla="*/ 0 h 288"/>
                        <a:gd name="T2" fmla="*/ 12 w 249"/>
                        <a:gd name="T3" fmla="*/ 89 h 288"/>
                        <a:gd name="T4" fmla="*/ 4 w 249"/>
                        <a:gd name="T5" fmla="*/ 140 h 288"/>
                        <a:gd name="T6" fmla="*/ 0 w 249"/>
                        <a:gd name="T7" fmla="*/ 187 h 288"/>
                        <a:gd name="T8" fmla="*/ 11 w 249"/>
                        <a:gd name="T9" fmla="*/ 241 h 288"/>
                        <a:gd name="T10" fmla="*/ 32 w 249"/>
                        <a:gd name="T11" fmla="*/ 288 h 288"/>
                        <a:gd name="T12" fmla="*/ 116 w 249"/>
                        <a:gd name="T13" fmla="*/ 222 h 288"/>
                        <a:gd name="T14" fmla="*/ 211 w 249"/>
                        <a:gd name="T15" fmla="*/ 202 h 288"/>
                        <a:gd name="T16" fmla="*/ 249 w 249"/>
                        <a:gd name="T17"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88">
                          <a:moveTo>
                            <a:pt x="249" y="0"/>
                          </a:moveTo>
                          <a:lnTo>
                            <a:pt x="12" y="89"/>
                          </a:lnTo>
                          <a:lnTo>
                            <a:pt x="4" y="140"/>
                          </a:lnTo>
                          <a:lnTo>
                            <a:pt x="0" y="187"/>
                          </a:lnTo>
                          <a:lnTo>
                            <a:pt x="11" y="241"/>
                          </a:lnTo>
                          <a:lnTo>
                            <a:pt x="32" y="288"/>
                          </a:lnTo>
                          <a:lnTo>
                            <a:pt x="116" y="222"/>
                          </a:lnTo>
                          <a:lnTo>
                            <a:pt x="211" y="202"/>
                          </a:lnTo>
                          <a:lnTo>
                            <a:pt x="249" y="0"/>
                          </a:lnTo>
                          <a:close/>
                        </a:path>
                      </a:pathLst>
                    </a:custGeom>
                    <a:solidFill>
                      <a:srgbClr val="FFC080"/>
                    </a:solidFill>
                    <a:ln w="9525" cmpd="sng">
                      <a:solidFill>
                        <a:srgbClr val="000000"/>
                      </a:solidFill>
                      <a:prstDash val="solid"/>
                      <a:round/>
                      <a:headEnd/>
                      <a:tailEnd/>
                    </a:ln>
                  </p:spPr>
                  <p:txBody>
                    <a:bodyPr/>
                    <a:lstStyle/>
                    <a:p>
                      <a:endParaRPr lang="en-US"/>
                    </a:p>
                  </p:txBody>
                </p:sp>
                <p:sp>
                  <p:nvSpPr>
                    <p:cNvPr id="63" name="Freeform 74"/>
                    <p:cNvSpPr>
                      <a:spLocks/>
                    </p:cNvSpPr>
                    <p:nvPr/>
                  </p:nvSpPr>
                  <p:spPr bwMode="auto">
                    <a:xfrm>
                      <a:off x="5158" y="2157"/>
                      <a:ext cx="101" cy="110"/>
                    </a:xfrm>
                    <a:custGeom>
                      <a:avLst/>
                      <a:gdLst>
                        <a:gd name="T0" fmla="*/ 32 w 405"/>
                        <a:gd name="T1" fmla="*/ 70 h 441"/>
                        <a:gd name="T2" fmla="*/ 64 w 405"/>
                        <a:gd name="T3" fmla="*/ 52 h 441"/>
                        <a:gd name="T4" fmla="*/ 98 w 405"/>
                        <a:gd name="T5" fmla="*/ 39 h 441"/>
                        <a:gd name="T6" fmla="*/ 137 w 405"/>
                        <a:gd name="T7" fmla="*/ 10 h 441"/>
                        <a:gd name="T8" fmla="*/ 173 w 405"/>
                        <a:gd name="T9" fmla="*/ 0 h 441"/>
                        <a:gd name="T10" fmla="*/ 203 w 405"/>
                        <a:gd name="T11" fmla="*/ 10 h 441"/>
                        <a:gd name="T12" fmla="*/ 233 w 405"/>
                        <a:gd name="T13" fmla="*/ 23 h 441"/>
                        <a:gd name="T14" fmla="*/ 284 w 405"/>
                        <a:gd name="T15" fmla="*/ 27 h 441"/>
                        <a:gd name="T16" fmla="*/ 327 w 405"/>
                        <a:gd name="T17" fmla="*/ 21 h 441"/>
                        <a:gd name="T18" fmla="*/ 361 w 405"/>
                        <a:gd name="T19" fmla="*/ 15 h 441"/>
                        <a:gd name="T20" fmla="*/ 390 w 405"/>
                        <a:gd name="T21" fmla="*/ 27 h 441"/>
                        <a:gd name="T22" fmla="*/ 394 w 405"/>
                        <a:gd name="T23" fmla="*/ 44 h 441"/>
                        <a:gd name="T24" fmla="*/ 383 w 405"/>
                        <a:gd name="T25" fmla="*/ 65 h 441"/>
                        <a:gd name="T26" fmla="*/ 318 w 405"/>
                        <a:gd name="T27" fmla="*/ 79 h 441"/>
                        <a:gd name="T28" fmla="*/ 262 w 405"/>
                        <a:gd name="T29" fmla="*/ 93 h 441"/>
                        <a:gd name="T30" fmla="*/ 254 w 405"/>
                        <a:gd name="T31" fmla="*/ 121 h 441"/>
                        <a:gd name="T32" fmla="*/ 284 w 405"/>
                        <a:gd name="T33" fmla="*/ 192 h 441"/>
                        <a:gd name="T34" fmla="*/ 344 w 405"/>
                        <a:gd name="T35" fmla="*/ 254 h 441"/>
                        <a:gd name="T36" fmla="*/ 380 w 405"/>
                        <a:gd name="T37" fmla="*/ 284 h 441"/>
                        <a:gd name="T38" fmla="*/ 400 w 405"/>
                        <a:gd name="T39" fmla="*/ 301 h 441"/>
                        <a:gd name="T40" fmla="*/ 405 w 405"/>
                        <a:gd name="T41" fmla="*/ 322 h 441"/>
                        <a:gd name="T42" fmla="*/ 396 w 405"/>
                        <a:gd name="T43" fmla="*/ 337 h 441"/>
                        <a:gd name="T44" fmla="*/ 370 w 405"/>
                        <a:gd name="T45" fmla="*/ 340 h 441"/>
                        <a:gd name="T46" fmla="*/ 333 w 405"/>
                        <a:gd name="T47" fmla="*/ 311 h 441"/>
                        <a:gd name="T48" fmla="*/ 254 w 405"/>
                        <a:gd name="T49" fmla="*/ 245 h 441"/>
                        <a:gd name="T50" fmla="*/ 243 w 405"/>
                        <a:gd name="T51" fmla="*/ 241 h 441"/>
                        <a:gd name="T52" fmla="*/ 280 w 405"/>
                        <a:gd name="T53" fmla="*/ 291 h 441"/>
                        <a:gd name="T54" fmla="*/ 305 w 405"/>
                        <a:gd name="T55" fmla="*/ 319 h 441"/>
                        <a:gd name="T56" fmla="*/ 346 w 405"/>
                        <a:gd name="T57" fmla="*/ 354 h 441"/>
                        <a:gd name="T58" fmla="*/ 349 w 405"/>
                        <a:gd name="T59" fmla="*/ 379 h 441"/>
                        <a:gd name="T60" fmla="*/ 335 w 405"/>
                        <a:gd name="T61" fmla="*/ 394 h 441"/>
                        <a:gd name="T62" fmla="*/ 308 w 405"/>
                        <a:gd name="T63" fmla="*/ 394 h 441"/>
                        <a:gd name="T64" fmla="*/ 265 w 405"/>
                        <a:gd name="T65" fmla="*/ 357 h 441"/>
                        <a:gd name="T66" fmla="*/ 190 w 405"/>
                        <a:gd name="T67" fmla="*/ 263 h 441"/>
                        <a:gd name="T68" fmla="*/ 217 w 405"/>
                        <a:gd name="T69" fmla="*/ 315 h 441"/>
                        <a:gd name="T70" fmla="*/ 231 w 405"/>
                        <a:gd name="T71" fmla="*/ 349 h 441"/>
                        <a:gd name="T72" fmla="*/ 263 w 405"/>
                        <a:gd name="T73" fmla="*/ 396 h 441"/>
                        <a:gd name="T74" fmla="*/ 269 w 405"/>
                        <a:gd name="T75" fmla="*/ 418 h 441"/>
                        <a:gd name="T76" fmla="*/ 259 w 405"/>
                        <a:gd name="T77" fmla="*/ 436 h 441"/>
                        <a:gd name="T78" fmla="*/ 236 w 405"/>
                        <a:gd name="T79" fmla="*/ 440 h 441"/>
                        <a:gd name="T80" fmla="*/ 182 w 405"/>
                        <a:gd name="T81" fmla="*/ 369 h 441"/>
                        <a:gd name="T82" fmla="*/ 138 w 405"/>
                        <a:gd name="T83" fmla="*/ 271 h 441"/>
                        <a:gd name="T84" fmla="*/ 127 w 405"/>
                        <a:gd name="T85" fmla="*/ 265 h 441"/>
                        <a:gd name="T86" fmla="*/ 129 w 405"/>
                        <a:gd name="T87" fmla="*/ 301 h 441"/>
                        <a:gd name="T88" fmla="*/ 130 w 405"/>
                        <a:gd name="T89" fmla="*/ 358 h 441"/>
                        <a:gd name="T90" fmla="*/ 129 w 405"/>
                        <a:gd name="T91" fmla="*/ 409 h 441"/>
                        <a:gd name="T92" fmla="*/ 116 w 405"/>
                        <a:gd name="T93" fmla="*/ 424 h 441"/>
                        <a:gd name="T94" fmla="*/ 95 w 405"/>
                        <a:gd name="T95" fmla="*/ 426 h 441"/>
                        <a:gd name="T96" fmla="*/ 83 w 405"/>
                        <a:gd name="T97" fmla="*/ 410 h 441"/>
                        <a:gd name="T98" fmla="*/ 84 w 405"/>
                        <a:gd name="T99" fmla="*/ 353 h 441"/>
                        <a:gd name="T100" fmla="*/ 80 w 405"/>
                        <a:gd name="T101" fmla="*/ 282 h 441"/>
                        <a:gd name="T102" fmla="*/ 70 w 405"/>
                        <a:gd name="T103" fmla="*/ 250 h 441"/>
                        <a:gd name="T104" fmla="*/ 1 w 405"/>
                        <a:gd name="T105" fmla="*/ 143 h 441"/>
                        <a:gd name="T106" fmla="*/ 7 w 405"/>
                        <a:gd name="T107" fmla="*/ 102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5" h="441">
                          <a:moveTo>
                            <a:pt x="20" y="84"/>
                          </a:moveTo>
                          <a:lnTo>
                            <a:pt x="32" y="70"/>
                          </a:lnTo>
                          <a:lnTo>
                            <a:pt x="47" y="58"/>
                          </a:lnTo>
                          <a:lnTo>
                            <a:pt x="64" y="52"/>
                          </a:lnTo>
                          <a:lnTo>
                            <a:pt x="88" y="47"/>
                          </a:lnTo>
                          <a:lnTo>
                            <a:pt x="98" y="39"/>
                          </a:lnTo>
                          <a:lnTo>
                            <a:pt x="115" y="26"/>
                          </a:lnTo>
                          <a:lnTo>
                            <a:pt x="137" y="10"/>
                          </a:lnTo>
                          <a:lnTo>
                            <a:pt x="160" y="1"/>
                          </a:lnTo>
                          <a:lnTo>
                            <a:pt x="173" y="0"/>
                          </a:lnTo>
                          <a:lnTo>
                            <a:pt x="186" y="2"/>
                          </a:lnTo>
                          <a:lnTo>
                            <a:pt x="203" y="10"/>
                          </a:lnTo>
                          <a:lnTo>
                            <a:pt x="219" y="18"/>
                          </a:lnTo>
                          <a:lnTo>
                            <a:pt x="233" y="23"/>
                          </a:lnTo>
                          <a:lnTo>
                            <a:pt x="252" y="27"/>
                          </a:lnTo>
                          <a:lnTo>
                            <a:pt x="284" y="27"/>
                          </a:lnTo>
                          <a:lnTo>
                            <a:pt x="305" y="26"/>
                          </a:lnTo>
                          <a:lnTo>
                            <a:pt x="327" y="21"/>
                          </a:lnTo>
                          <a:lnTo>
                            <a:pt x="348" y="15"/>
                          </a:lnTo>
                          <a:lnTo>
                            <a:pt x="361" y="15"/>
                          </a:lnTo>
                          <a:lnTo>
                            <a:pt x="376" y="19"/>
                          </a:lnTo>
                          <a:lnTo>
                            <a:pt x="390" y="27"/>
                          </a:lnTo>
                          <a:lnTo>
                            <a:pt x="394" y="35"/>
                          </a:lnTo>
                          <a:lnTo>
                            <a:pt x="394" y="44"/>
                          </a:lnTo>
                          <a:lnTo>
                            <a:pt x="393" y="57"/>
                          </a:lnTo>
                          <a:lnTo>
                            <a:pt x="383" y="65"/>
                          </a:lnTo>
                          <a:lnTo>
                            <a:pt x="347" y="67"/>
                          </a:lnTo>
                          <a:lnTo>
                            <a:pt x="318" y="79"/>
                          </a:lnTo>
                          <a:lnTo>
                            <a:pt x="270" y="89"/>
                          </a:lnTo>
                          <a:lnTo>
                            <a:pt x="262" y="93"/>
                          </a:lnTo>
                          <a:lnTo>
                            <a:pt x="254" y="108"/>
                          </a:lnTo>
                          <a:lnTo>
                            <a:pt x="254" y="121"/>
                          </a:lnTo>
                          <a:lnTo>
                            <a:pt x="266" y="160"/>
                          </a:lnTo>
                          <a:lnTo>
                            <a:pt x="284" y="192"/>
                          </a:lnTo>
                          <a:lnTo>
                            <a:pt x="307" y="222"/>
                          </a:lnTo>
                          <a:lnTo>
                            <a:pt x="344" y="254"/>
                          </a:lnTo>
                          <a:lnTo>
                            <a:pt x="369" y="278"/>
                          </a:lnTo>
                          <a:lnTo>
                            <a:pt x="380" y="284"/>
                          </a:lnTo>
                          <a:lnTo>
                            <a:pt x="390" y="292"/>
                          </a:lnTo>
                          <a:lnTo>
                            <a:pt x="400" y="301"/>
                          </a:lnTo>
                          <a:lnTo>
                            <a:pt x="405" y="311"/>
                          </a:lnTo>
                          <a:lnTo>
                            <a:pt x="405" y="322"/>
                          </a:lnTo>
                          <a:lnTo>
                            <a:pt x="402" y="332"/>
                          </a:lnTo>
                          <a:lnTo>
                            <a:pt x="396" y="337"/>
                          </a:lnTo>
                          <a:lnTo>
                            <a:pt x="384" y="341"/>
                          </a:lnTo>
                          <a:lnTo>
                            <a:pt x="370" y="340"/>
                          </a:lnTo>
                          <a:lnTo>
                            <a:pt x="358" y="332"/>
                          </a:lnTo>
                          <a:lnTo>
                            <a:pt x="333" y="311"/>
                          </a:lnTo>
                          <a:lnTo>
                            <a:pt x="289" y="282"/>
                          </a:lnTo>
                          <a:lnTo>
                            <a:pt x="254" y="245"/>
                          </a:lnTo>
                          <a:lnTo>
                            <a:pt x="249" y="240"/>
                          </a:lnTo>
                          <a:lnTo>
                            <a:pt x="243" y="241"/>
                          </a:lnTo>
                          <a:lnTo>
                            <a:pt x="245" y="252"/>
                          </a:lnTo>
                          <a:lnTo>
                            <a:pt x="280" y="291"/>
                          </a:lnTo>
                          <a:lnTo>
                            <a:pt x="292" y="304"/>
                          </a:lnTo>
                          <a:lnTo>
                            <a:pt x="305" y="319"/>
                          </a:lnTo>
                          <a:lnTo>
                            <a:pt x="332" y="340"/>
                          </a:lnTo>
                          <a:lnTo>
                            <a:pt x="346" y="354"/>
                          </a:lnTo>
                          <a:lnTo>
                            <a:pt x="351" y="366"/>
                          </a:lnTo>
                          <a:lnTo>
                            <a:pt x="349" y="379"/>
                          </a:lnTo>
                          <a:lnTo>
                            <a:pt x="344" y="388"/>
                          </a:lnTo>
                          <a:lnTo>
                            <a:pt x="335" y="394"/>
                          </a:lnTo>
                          <a:lnTo>
                            <a:pt x="323" y="397"/>
                          </a:lnTo>
                          <a:lnTo>
                            <a:pt x="308" y="394"/>
                          </a:lnTo>
                          <a:lnTo>
                            <a:pt x="298" y="388"/>
                          </a:lnTo>
                          <a:lnTo>
                            <a:pt x="265" y="357"/>
                          </a:lnTo>
                          <a:lnTo>
                            <a:pt x="244" y="331"/>
                          </a:lnTo>
                          <a:lnTo>
                            <a:pt x="190" y="263"/>
                          </a:lnTo>
                          <a:lnTo>
                            <a:pt x="209" y="292"/>
                          </a:lnTo>
                          <a:lnTo>
                            <a:pt x="217" y="315"/>
                          </a:lnTo>
                          <a:lnTo>
                            <a:pt x="222" y="327"/>
                          </a:lnTo>
                          <a:lnTo>
                            <a:pt x="231" y="349"/>
                          </a:lnTo>
                          <a:lnTo>
                            <a:pt x="255" y="384"/>
                          </a:lnTo>
                          <a:lnTo>
                            <a:pt x="263" y="396"/>
                          </a:lnTo>
                          <a:lnTo>
                            <a:pt x="268" y="407"/>
                          </a:lnTo>
                          <a:lnTo>
                            <a:pt x="269" y="418"/>
                          </a:lnTo>
                          <a:lnTo>
                            <a:pt x="266" y="427"/>
                          </a:lnTo>
                          <a:lnTo>
                            <a:pt x="259" y="436"/>
                          </a:lnTo>
                          <a:lnTo>
                            <a:pt x="250" y="441"/>
                          </a:lnTo>
                          <a:lnTo>
                            <a:pt x="236" y="440"/>
                          </a:lnTo>
                          <a:lnTo>
                            <a:pt x="226" y="436"/>
                          </a:lnTo>
                          <a:lnTo>
                            <a:pt x="182" y="369"/>
                          </a:lnTo>
                          <a:lnTo>
                            <a:pt x="158" y="314"/>
                          </a:lnTo>
                          <a:lnTo>
                            <a:pt x="138" y="271"/>
                          </a:lnTo>
                          <a:lnTo>
                            <a:pt x="134" y="265"/>
                          </a:lnTo>
                          <a:lnTo>
                            <a:pt x="127" y="265"/>
                          </a:lnTo>
                          <a:lnTo>
                            <a:pt x="125" y="270"/>
                          </a:lnTo>
                          <a:lnTo>
                            <a:pt x="129" y="301"/>
                          </a:lnTo>
                          <a:lnTo>
                            <a:pt x="131" y="326"/>
                          </a:lnTo>
                          <a:lnTo>
                            <a:pt x="130" y="358"/>
                          </a:lnTo>
                          <a:lnTo>
                            <a:pt x="130" y="401"/>
                          </a:lnTo>
                          <a:lnTo>
                            <a:pt x="129" y="409"/>
                          </a:lnTo>
                          <a:lnTo>
                            <a:pt x="124" y="417"/>
                          </a:lnTo>
                          <a:lnTo>
                            <a:pt x="116" y="424"/>
                          </a:lnTo>
                          <a:lnTo>
                            <a:pt x="105" y="427"/>
                          </a:lnTo>
                          <a:lnTo>
                            <a:pt x="95" y="426"/>
                          </a:lnTo>
                          <a:lnTo>
                            <a:pt x="88" y="420"/>
                          </a:lnTo>
                          <a:lnTo>
                            <a:pt x="83" y="410"/>
                          </a:lnTo>
                          <a:lnTo>
                            <a:pt x="82" y="385"/>
                          </a:lnTo>
                          <a:lnTo>
                            <a:pt x="84" y="353"/>
                          </a:lnTo>
                          <a:lnTo>
                            <a:pt x="84" y="326"/>
                          </a:lnTo>
                          <a:lnTo>
                            <a:pt x="80" y="282"/>
                          </a:lnTo>
                          <a:lnTo>
                            <a:pt x="76" y="265"/>
                          </a:lnTo>
                          <a:lnTo>
                            <a:pt x="70" y="250"/>
                          </a:lnTo>
                          <a:lnTo>
                            <a:pt x="29" y="188"/>
                          </a:lnTo>
                          <a:lnTo>
                            <a:pt x="1" y="143"/>
                          </a:lnTo>
                          <a:lnTo>
                            <a:pt x="0" y="124"/>
                          </a:lnTo>
                          <a:lnTo>
                            <a:pt x="7" y="102"/>
                          </a:lnTo>
                          <a:lnTo>
                            <a:pt x="20" y="84"/>
                          </a:lnTo>
                          <a:close/>
                        </a:path>
                      </a:pathLst>
                    </a:custGeom>
                    <a:solidFill>
                      <a:srgbClr val="FFC080"/>
                    </a:solidFill>
                    <a:ln w="9525" cmpd="sng">
                      <a:solidFill>
                        <a:srgbClr val="000000"/>
                      </a:solidFill>
                      <a:prstDash val="solid"/>
                      <a:round/>
                      <a:headEnd/>
                      <a:tailEnd/>
                    </a:ln>
                  </p:spPr>
                  <p:txBody>
                    <a:bodyPr/>
                    <a:lstStyle/>
                    <a:p>
                      <a:endParaRPr lang="en-US"/>
                    </a:p>
                  </p:txBody>
                </p:sp>
              </p:grpSp>
            </p:grpSp>
            <p:sp>
              <p:nvSpPr>
                <p:cNvPr id="59" name="Arc 75"/>
                <p:cNvSpPr>
                  <a:spLocks/>
                </p:cNvSpPr>
                <p:nvPr/>
              </p:nvSpPr>
              <p:spPr bwMode="auto">
                <a:xfrm>
                  <a:off x="5187" y="2173"/>
                  <a:ext cx="11" cy="21"/>
                </a:xfrm>
                <a:custGeom>
                  <a:avLst/>
                  <a:gdLst>
                    <a:gd name="G0" fmla="+- 21600 0 0"/>
                    <a:gd name="G1" fmla="+- 4120 0 0"/>
                    <a:gd name="G2" fmla="+- 21600 0 0"/>
                    <a:gd name="T0" fmla="*/ 26685 w 26685"/>
                    <a:gd name="T1" fmla="*/ 25113 h 25720"/>
                    <a:gd name="T2" fmla="*/ 396 w 26685"/>
                    <a:gd name="T3" fmla="*/ 0 h 25720"/>
                    <a:gd name="T4" fmla="*/ 21600 w 26685"/>
                    <a:gd name="T5" fmla="*/ 4120 h 25720"/>
                  </a:gdLst>
                  <a:ahLst/>
                  <a:cxnLst>
                    <a:cxn ang="0">
                      <a:pos x="T0" y="T1"/>
                    </a:cxn>
                    <a:cxn ang="0">
                      <a:pos x="T2" y="T3"/>
                    </a:cxn>
                    <a:cxn ang="0">
                      <a:pos x="T4" y="T5"/>
                    </a:cxn>
                  </a:cxnLst>
                  <a:rect l="0" t="0" r="r" b="b"/>
                  <a:pathLst>
                    <a:path w="26685" h="25720" fill="none" extrusionOk="0">
                      <a:moveTo>
                        <a:pt x="26684" y="25112"/>
                      </a:moveTo>
                      <a:cubicBezTo>
                        <a:pt x="25020" y="25516"/>
                        <a:pt x="23313" y="25720"/>
                        <a:pt x="21600" y="25720"/>
                      </a:cubicBezTo>
                      <a:cubicBezTo>
                        <a:pt x="9670" y="25720"/>
                        <a:pt x="0" y="16049"/>
                        <a:pt x="0" y="4120"/>
                      </a:cubicBezTo>
                      <a:cubicBezTo>
                        <a:pt x="0" y="2737"/>
                        <a:pt x="132" y="1357"/>
                        <a:pt x="396" y="0"/>
                      </a:cubicBezTo>
                    </a:path>
                    <a:path w="26685" h="25720" stroke="0" extrusionOk="0">
                      <a:moveTo>
                        <a:pt x="26684" y="25112"/>
                      </a:moveTo>
                      <a:cubicBezTo>
                        <a:pt x="25020" y="25516"/>
                        <a:pt x="23313" y="25720"/>
                        <a:pt x="21600" y="25720"/>
                      </a:cubicBezTo>
                      <a:cubicBezTo>
                        <a:pt x="9670" y="25720"/>
                        <a:pt x="0" y="16049"/>
                        <a:pt x="0" y="4120"/>
                      </a:cubicBezTo>
                      <a:cubicBezTo>
                        <a:pt x="0" y="2737"/>
                        <a:pt x="132" y="1357"/>
                        <a:pt x="396" y="0"/>
                      </a:cubicBezTo>
                      <a:lnTo>
                        <a:pt x="21600" y="412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 name="Line 76"/>
              <p:cNvSpPr>
                <a:spLocks noChangeShapeType="1"/>
              </p:cNvSpPr>
              <p:nvPr/>
            </p:nvSpPr>
            <p:spPr bwMode="auto">
              <a:xfrm>
                <a:off x="2814" y="2532"/>
                <a:ext cx="15" cy="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7"/>
              <p:cNvSpPr>
                <a:spLocks noChangeShapeType="1"/>
              </p:cNvSpPr>
              <p:nvPr/>
            </p:nvSpPr>
            <p:spPr bwMode="auto">
              <a:xfrm flipV="1">
                <a:off x="2947" y="2541"/>
                <a:ext cx="15"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8"/>
              <p:cNvSpPr>
                <a:spLocks noChangeShapeType="1"/>
              </p:cNvSpPr>
              <p:nvPr/>
            </p:nvSpPr>
            <p:spPr bwMode="auto">
              <a:xfrm>
                <a:off x="2842" y="2465"/>
                <a:ext cx="9" cy="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9"/>
              <p:cNvSpPr>
                <a:spLocks noChangeShapeType="1"/>
              </p:cNvSpPr>
              <p:nvPr/>
            </p:nvSpPr>
            <p:spPr bwMode="auto">
              <a:xfrm flipH="1">
                <a:off x="2926" y="2469"/>
                <a:ext cx="8" cy="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80"/>
              <p:cNvSpPr>
                <a:spLocks noChangeShapeType="1"/>
              </p:cNvSpPr>
              <p:nvPr/>
            </p:nvSpPr>
            <p:spPr bwMode="auto">
              <a:xfrm>
                <a:off x="2888" y="2452"/>
                <a:ext cx="1" cy="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81"/>
              <p:cNvSpPr>
                <a:spLocks noChangeShapeType="1"/>
              </p:cNvSpPr>
              <p:nvPr/>
            </p:nvSpPr>
            <p:spPr bwMode="auto">
              <a:xfrm>
                <a:off x="2822" y="2498"/>
                <a:ext cx="12"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82"/>
              <p:cNvSpPr>
                <a:spLocks noChangeShapeType="1"/>
              </p:cNvSpPr>
              <p:nvPr/>
            </p:nvSpPr>
            <p:spPr bwMode="auto">
              <a:xfrm flipH="1">
                <a:off x="2949" y="2502"/>
                <a:ext cx="11"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83"/>
              <p:cNvSpPr>
                <a:spLocks noChangeShapeType="1"/>
              </p:cNvSpPr>
              <p:nvPr/>
            </p:nvSpPr>
            <p:spPr bwMode="auto">
              <a:xfrm flipH="1">
                <a:off x="2823" y="2573"/>
                <a:ext cx="1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84"/>
              <p:cNvSpPr>
                <a:spLocks noChangeShapeType="1"/>
              </p:cNvSpPr>
              <p:nvPr/>
            </p:nvSpPr>
            <p:spPr bwMode="auto">
              <a:xfrm>
                <a:off x="2945" y="2572"/>
                <a:ext cx="14"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7" name="Picture 85" desc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 y="2544"/>
              <a:ext cx="1008" cy="7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6"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2" y="2544"/>
              <a:ext cx="768" cy="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440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AE16C5-7D36-589B-FFE0-65EBF01107A9}"/>
              </a:ext>
            </a:extLst>
          </p:cNvPr>
          <p:cNvPicPr>
            <a:picLocks noChangeAspect="1"/>
          </p:cNvPicPr>
          <p:nvPr/>
        </p:nvPicPr>
        <p:blipFill>
          <a:blip r:embed="rId2"/>
          <a:stretch>
            <a:fillRect/>
          </a:stretch>
        </p:blipFill>
        <p:spPr>
          <a:xfrm>
            <a:off x="924548" y="888015"/>
            <a:ext cx="7631601" cy="5571067"/>
          </a:xfrm>
          <a:prstGeom prst="rect">
            <a:avLst/>
          </a:prstGeom>
        </p:spPr>
      </p:pic>
      <p:sp>
        <p:nvSpPr>
          <p:cNvPr id="4" name="Slide Number Placeholder 3">
            <a:extLst>
              <a:ext uri="{FF2B5EF4-FFF2-40B4-BE49-F238E27FC236}">
                <a16:creationId xmlns:a16="http://schemas.microsoft.com/office/drawing/2014/main" id="{24F3CAD1-E802-7DEC-CF0E-539BFAF38022}"/>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100</a:t>
            </a:fld>
            <a:endParaRPr lang="en-US" sz="1200" spc="-5">
              <a:solidFill>
                <a:schemeClr val="tx1">
                  <a:tint val="75000"/>
                </a:schemeClr>
              </a:solidFill>
              <a:latin typeface="+mn-lt"/>
              <a:cs typeface="+mn-cs"/>
            </a:endParaRPr>
          </a:p>
        </p:txBody>
      </p:sp>
      <p:sp>
        <p:nvSpPr>
          <p:cNvPr id="3" name="TextBox 2">
            <a:extLst>
              <a:ext uri="{FF2B5EF4-FFF2-40B4-BE49-F238E27FC236}">
                <a16:creationId xmlns:a16="http://schemas.microsoft.com/office/drawing/2014/main" id="{F5B69B6A-496D-1DF1-A180-7388C3343B09}"/>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3069862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77707"/>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779548" y="1077997"/>
            <a:ext cx="8245182" cy="4895419"/>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thành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(Component view)</a:t>
            </a:r>
          </a:p>
          <a:p>
            <a:pPr algn="just">
              <a:lnSpc>
                <a:spcPct val="150000"/>
              </a:lnSpc>
              <a:buFont typeface="Wingdings" panose="05000000000000000000" pitchFamily="2" charset="2"/>
              <a:buChar char="v"/>
            </a:pP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b="1" dirty="0">
                <a:solidFill>
                  <a:schemeClr val="accent5">
                    <a:lumMod val="10000"/>
                  </a:schemeClr>
                </a:solidFill>
                <a:latin typeface="Times New Roman" pitchFamily="18" charset="0"/>
                <a:cs typeface="Times New Roman" pitchFamily="18" charset="0"/>
              </a:rPr>
              <a:t>Component view</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nhìn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theo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đun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chương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con,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con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hành</a:t>
            </a:r>
            <a:r>
              <a:rPr kumimoji="1" lang="en-US" altLang="en-US" sz="2400" b="0" dirty="0">
                <a:solidFill>
                  <a:schemeClr val="accent5">
                    <a:lumMod val="10000"/>
                  </a:schemeClr>
                </a:solidFill>
                <a:latin typeface="Times New Roman" pitchFamily="18" charset="0"/>
                <a:cs typeface="Times New Roman" pitchFamily="18" charset="0"/>
              </a:rPr>
              <a:t> vi </a:t>
            </a:r>
            <a:r>
              <a:rPr kumimoji="1" lang="en-US" altLang="en-US" sz="2400" b="0" dirty="0" err="1">
                <a:solidFill>
                  <a:schemeClr val="accent5">
                    <a:lumMod val="10000"/>
                  </a:schemeClr>
                </a:solidFill>
                <a:latin typeface="Times New Roman" pitchFamily="18" charset="0"/>
                <a:cs typeface="Times New Roman" pitchFamily="18" charset="0"/>
              </a:rPr>
              <a:t>thực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đó</a:t>
            </a:r>
            <a:r>
              <a:rPr kumimoji="1" lang="en-US" altLang="en-US" sz="2400" b="0" dirty="0">
                <a:solidFill>
                  <a:schemeClr val="accent5">
                    <a:lumMod val="10000"/>
                  </a:schemeClr>
                </a:solidFill>
                <a:latin typeface="Times New Roman" pitchFamily="18" charset="0"/>
                <a:cs typeface="Times New Roman" pitchFamily="18" charset="0"/>
              </a:rPr>
              <a:t>.</a:t>
            </a:r>
          </a:p>
          <a:p>
            <a:pPr algn="just">
              <a:lnSpc>
                <a:spcPct val="150000"/>
              </a:lnSpc>
              <a:buFont typeface="Wingdings" panose="05000000000000000000" pitchFamily="2" charset="2"/>
              <a:buChar char="v"/>
            </a:pP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1" dirty="0">
                <a:solidFill>
                  <a:schemeClr val="accent5">
                    <a:lumMod val="10000"/>
                  </a:schemeClr>
                </a:solidFill>
                <a:latin typeface="Times New Roman" pitchFamily="18" charset="0"/>
                <a:cs typeface="Times New Roman" pitchFamily="18" charset="0"/>
              </a:rPr>
              <a:t>Component view </a:t>
            </a:r>
            <a:r>
              <a:rPr kumimoji="1" lang="en-US" altLang="en-US" sz="2400" b="0" dirty="0" err="1">
                <a:solidFill>
                  <a:schemeClr val="accent5">
                    <a:lumMod val="10000"/>
                  </a:schemeClr>
                </a:solidFill>
                <a:latin typeface="Times New Roman" pitchFamily="18" charset="0"/>
                <a:cs typeface="Times New Roman" pitchFamily="18" charset="0"/>
              </a:rPr>
              <a:t>xác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định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đun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hay </a:t>
            </a:r>
            <a:r>
              <a:rPr kumimoji="1" lang="en-US" altLang="en-US" sz="2400" b="0" dirty="0" err="1">
                <a:solidFill>
                  <a:schemeClr val="accent5">
                    <a:lumMod val="10000"/>
                  </a:schemeClr>
                </a:solidFill>
                <a:latin typeface="Times New Roman" pitchFamily="18" charset="0"/>
                <a:cs typeface="Times New Roman" pitchFamily="18" charset="0"/>
              </a:rPr>
              <a:t>tệp</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chương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sự</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liên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giữa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chúng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để</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tổ</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chức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mềm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thể</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biểu</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đồ</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i="1" dirty="0">
                <a:solidFill>
                  <a:schemeClr val="accent5">
                    <a:lumMod val="10000"/>
                  </a:schemeClr>
                </a:solidFill>
                <a:latin typeface="Times New Roman" pitchFamily="18" charset="0"/>
                <a:cs typeface="Times New Roman" pitchFamily="18" charset="0"/>
              </a:rPr>
              <a:t>Component Diagram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gói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i="1" dirty="0">
                <a:solidFill>
                  <a:schemeClr val="accent5">
                    <a:lumMod val="10000"/>
                  </a:schemeClr>
                </a:solidFill>
                <a:latin typeface="Times New Roman" pitchFamily="18" charset="0"/>
                <a:cs typeface="Times New Roman" pitchFamily="18" charset="0"/>
              </a:rPr>
              <a:t>Package)</a:t>
            </a:r>
            <a:r>
              <a:rPr kumimoji="1" lang="en-US" sz="2400" b="0" dirty="0">
                <a:solidFill>
                  <a:schemeClr val="accent5">
                    <a:lumMod val="10000"/>
                  </a:schemeClr>
                </a:solidFill>
                <a:latin typeface="Times New Roman" pitchFamily="18" charset="0"/>
                <a:cs typeface="Times New Roman" pitchFamily="18" charset="0"/>
              </a:rPr>
              <a:t>.</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101</a:t>
            </a:fld>
            <a:endParaRPr lang="en-US">
              <a:solidFill>
                <a:srgbClr val="000066"/>
              </a:solidFill>
            </a:endParaRPr>
          </a:p>
        </p:txBody>
      </p:sp>
    </p:spTree>
    <p:extLst>
      <p:ext uri="{BB962C8B-B14F-4D97-AF65-F5344CB8AC3E}">
        <p14:creationId xmlns:p14="http://schemas.microsoft.com/office/powerpoint/2010/main" val="4054042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43066"/>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952500" y="1087937"/>
            <a:ext cx="8092722" cy="5183654"/>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thành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(Component view)</a:t>
            </a:r>
          </a:p>
          <a:p>
            <a:pPr algn="just">
              <a:lnSpc>
                <a:spcPct val="150000"/>
              </a:lnSpc>
              <a:buFont typeface="Wingdings" panose="05000000000000000000" pitchFamily="2" charset="2"/>
              <a:buChar char="v"/>
            </a:pP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Biểu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đồ</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thành</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phần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0" dirty="0">
                <a:solidFill>
                  <a:schemeClr val="accent5">
                    <a:lumMod val="10000"/>
                  </a:schemeClr>
                </a:solidFill>
                <a:latin typeface="Times New Roman" pitchFamily="18" charset="0"/>
                <a:cs typeface="Times New Roman" pitchFamily="18" charset="0"/>
              </a:rPr>
              <a:t>(</a:t>
            </a:r>
            <a:r>
              <a:rPr kumimoji="1" lang="en-US" altLang="en-US" sz="2400" b="0" i="1" dirty="0">
                <a:solidFill>
                  <a:schemeClr val="accent5">
                    <a:lumMod val="10000"/>
                  </a:schemeClr>
                </a:solidFill>
                <a:latin typeface="Times New Roman" pitchFamily="18" charset="0"/>
                <a:cs typeface="Times New Roman" pitchFamily="18" charset="0"/>
              </a:rPr>
              <a:t>Component Diagram):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cấu</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trúc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bao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gồm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nguồn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nhị</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phân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thư</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thực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hiện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102</a:t>
            </a:fld>
            <a:endParaRPr lang="en-US">
              <a:solidFill>
                <a:srgbClr val="000066"/>
              </a:solidFill>
            </a:endParaRPr>
          </a:p>
        </p:txBody>
      </p:sp>
      <p:pic>
        <p:nvPicPr>
          <p:cNvPr id="5" name="Picture 4"/>
          <p:cNvPicPr>
            <a:picLocks noChangeAspect="1"/>
          </p:cNvPicPr>
          <p:nvPr/>
        </p:nvPicPr>
        <p:blipFill>
          <a:blip r:embed="rId3"/>
          <a:stretch>
            <a:fillRect/>
          </a:stretch>
        </p:blipFill>
        <p:spPr>
          <a:xfrm>
            <a:off x="2415822" y="3810000"/>
            <a:ext cx="6629400" cy="2284806"/>
          </a:xfrm>
          <a:prstGeom prst="rect">
            <a:avLst/>
          </a:prstGeom>
        </p:spPr>
      </p:pic>
    </p:spTree>
    <p:extLst>
      <p:ext uri="{BB962C8B-B14F-4D97-AF65-F5344CB8AC3E}">
        <p14:creationId xmlns:p14="http://schemas.microsoft.com/office/powerpoint/2010/main" val="2955841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97585"/>
            <a:ext cx="7330054" cy="467995"/>
          </a:xfrm>
        </p:spPr>
        <p:txBody>
          <a:bodyPr/>
          <a:lstStyle/>
          <a:p>
            <a:r>
              <a:rPr lang="en-US">
                <a:solidFill>
                  <a:schemeClr val="bg1"/>
                </a:solidFill>
              </a:rPr>
              <a:t>3.2</a:t>
            </a:r>
            <a:r>
              <a:rPr lang="en-US" dirty="0">
                <a:solidFill>
                  <a:schemeClr val="bg1"/>
                </a:solidFill>
              </a:rPr>
              <a:t>. CÁC KHUNG NHÌN TRONG UML</a:t>
            </a:r>
          </a:p>
        </p:txBody>
      </p:sp>
      <p:sp>
        <p:nvSpPr>
          <p:cNvPr id="3" name="Content Placeholder 2"/>
          <p:cNvSpPr>
            <a:spLocks noGrp="1"/>
          </p:cNvSpPr>
          <p:nvPr>
            <p:ph idx="1"/>
          </p:nvPr>
        </p:nvSpPr>
        <p:spPr>
          <a:xfrm>
            <a:off x="1127416" y="1326476"/>
            <a:ext cx="7847619" cy="4796028"/>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3.2.4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khai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(Deployment view)</a:t>
            </a:r>
          </a:p>
          <a:p>
            <a:pPr algn="just">
              <a:lnSpc>
                <a:spcPct val="150000"/>
              </a:lnSpc>
              <a:buFont typeface="Wingdings" panose="05000000000000000000" pitchFamily="2" charset="2"/>
              <a:buChar char="v"/>
            </a:pPr>
            <a:r>
              <a:rPr kumimoji="1" lang="en-US" altLang="en-US" sz="2400" b="1" dirty="0">
                <a:solidFill>
                  <a:schemeClr val="accent5">
                    <a:lumMod val="10000"/>
                  </a:schemeClr>
                </a:solidFill>
                <a:latin typeface="Times New Roman" pitchFamily="18" charset="0"/>
                <a:cs typeface="Times New Roman" pitchFamily="18" charset="0"/>
              </a:rPr>
              <a:t>Deployment view</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sự</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phân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bổ</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tài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tài</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nguyên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nhiệm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vụ</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trong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mô</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tả</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và</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những</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trình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nào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trên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máy</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nào</a:t>
            </a:r>
            <a:r>
              <a:rPr kumimoji="1" lang="en-US" altLang="en-US" sz="2400" b="0" dirty="0">
                <a:solidFill>
                  <a:schemeClr val="accent5">
                    <a:lumMod val="10000"/>
                  </a:schemeClr>
                </a:solidFill>
                <a:latin typeface="Times New Roman" pitchFamily="18" charset="0"/>
                <a:cs typeface="Times New Roman" pitchFamily="18" charset="0"/>
              </a:rPr>
              <a:t>. </a:t>
            </a:r>
          </a:p>
          <a:p>
            <a:pPr algn="just">
              <a:lnSpc>
                <a:spcPct val="150000"/>
              </a:lnSpc>
              <a:buFont typeface="Wingdings" panose="05000000000000000000" pitchFamily="2" charset="2"/>
              <a:buChar char="v"/>
            </a:pPr>
            <a:r>
              <a:rPr kumimoji="1" lang="en-US" altLang="en-US" sz="2400" b="1" dirty="0" err="1">
                <a:solidFill>
                  <a:schemeClr val="accent5">
                    <a:lumMod val="10000"/>
                  </a:schemeClr>
                </a:solidFill>
                <a:latin typeface="Times New Roman" pitchFamily="18" charset="0"/>
                <a:cs typeface="Times New Roman" pitchFamily="18" charset="0"/>
              </a:rPr>
              <a:t>Biểu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đồ</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triển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khai</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0" dirty="0">
                <a:solidFill>
                  <a:schemeClr val="accent5">
                    <a:lumMod val="10000"/>
                  </a:schemeClr>
                </a:solidFill>
                <a:latin typeface="Times New Roman" pitchFamily="18" charset="0"/>
                <a:cs typeface="Times New Roman" pitchFamily="18" charset="0"/>
              </a:rPr>
              <a:t>(</a:t>
            </a:r>
            <a:r>
              <a:rPr kumimoji="1" lang="en-US" altLang="en-US" sz="2400" b="0" i="1" dirty="0">
                <a:solidFill>
                  <a:schemeClr val="accent5">
                    <a:lumMod val="10000"/>
                  </a:schemeClr>
                </a:solidFill>
                <a:latin typeface="Times New Roman" pitchFamily="18" charset="0"/>
                <a:cs typeface="Times New Roman" pitchFamily="18" charset="0"/>
              </a:rPr>
              <a:t>Deployment Diagram</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chỉ</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ra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bố</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trí</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vật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lý</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các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thành</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phần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theo</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kiến</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trúc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được</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thiết</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kế</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của</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hệ</a:t>
            </a:r>
            <a:r>
              <a:rPr kumimoji="1" lang="en-US" altLang="en-US" sz="2400" b="0" dirty="0">
                <a:solidFill>
                  <a:schemeClr val="accent5">
                    <a:lumMod val="10000"/>
                  </a:schemeClr>
                </a:solidFill>
                <a:latin typeface="Times New Roman" pitchFamily="18" charset="0"/>
                <a:cs typeface="Times New Roman" pitchFamily="18" charset="0"/>
              </a:rPr>
              <a:t> </a:t>
            </a:r>
            <a:r>
              <a:rPr kumimoji="1" lang="en-US" altLang="en-US" sz="2400" b="0" dirty="0" err="1">
                <a:solidFill>
                  <a:schemeClr val="accent5">
                    <a:lumMod val="10000"/>
                  </a:schemeClr>
                </a:solidFill>
                <a:latin typeface="Times New Roman" pitchFamily="18" charset="0"/>
                <a:cs typeface="Times New Roman" pitchFamily="18" charset="0"/>
              </a:rPr>
              <a:t>thống</a:t>
            </a:r>
            <a:r>
              <a:rPr kumimoji="1" lang="en-US" sz="2400" b="0" dirty="0">
                <a:solidFill>
                  <a:schemeClr val="accent5">
                    <a:lumMod val="10000"/>
                  </a:schemeClr>
                </a:solidFill>
                <a:latin typeface="Times New Roman" pitchFamily="18" charset="0"/>
                <a:cs typeface="Times New Roman" pitchFamily="18" charset="0"/>
              </a:rPr>
              <a:t>.</a:t>
            </a:r>
            <a:endParaRPr kumimoji="1" lang="vi-VN" altLang="en-US" sz="2400"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103</a:t>
            </a:fld>
            <a:endParaRPr lang="en-US">
              <a:solidFill>
                <a:srgbClr val="000066"/>
              </a:solidFill>
            </a:endParaRPr>
          </a:p>
        </p:txBody>
      </p:sp>
    </p:spTree>
    <p:extLst>
      <p:ext uri="{BB962C8B-B14F-4D97-AF65-F5344CB8AC3E}">
        <p14:creationId xmlns:p14="http://schemas.microsoft.com/office/powerpoint/2010/main" val="2685029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90"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57843" y="1048179"/>
            <a:ext cx="8373236" cy="506438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lnSpc>
                <a:spcPct val="150000"/>
              </a:lnSpc>
              <a:buFont typeface="Wingdings" panose="05000000000000000000" pitchFamily="2" charset="2"/>
              <a:buChar char="v"/>
            </a:pPr>
            <a:r>
              <a:rPr kumimoji="1" lang="en-US" altLang="en-US" sz="2400" b="1" dirty="0">
                <a:latin typeface="Times New Roman" pitchFamily="18" charset="0"/>
                <a:cs typeface="Times New Roman" pitchFamily="18" charset="0"/>
              </a:rPr>
              <a:t>Rational Rose</a:t>
            </a:r>
            <a:r>
              <a:rPr kumimoji="1" lang="en-US" alt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là một công cụ lập mô hình trực quan mạnh trợ giúp phân</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tích và thiết kế các hệ thống phần mềm hướng đối tượng.</a:t>
            </a:r>
            <a:r>
              <a:rPr kumimoji="1" lang="en-US" sz="2400" b="0" dirty="0">
                <a:latin typeface="Times New Roman" pitchFamily="18" charset="0"/>
                <a:cs typeface="Times New Roman" pitchFamily="18" charset="0"/>
              </a:rPr>
              <a:t> </a:t>
            </a:r>
            <a:r>
              <a:rPr kumimoji="1" lang="en-US" sz="2400" b="0" dirty="0" err="1">
                <a:latin typeface="Times New Roman" pitchFamily="18" charset="0"/>
                <a:cs typeface="Times New Roman" pitchFamily="18" charset="0"/>
              </a:rPr>
              <a:t>Nó</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được dùng để</a:t>
            </a:r>
            <a:r>
              <a:rPr kumimoji="1" lang="en-US" sz="2400" b="0" dirty="0">
                <a:latin typeface="Times New Roman" pitchFamily="18" charset="0"/>
                <a:cs typeface="Times New Roman" pitchFamily="18" charset="0"/>
              </a:rPr>
              <a:t> </a:t>
            </a:r>
            <a:r>
              <a:rPr kumimoji="1" lang="vi-VN" sz="2400" b="0" dirty="0">
                <a:latin typeface="Times New Roman" pitchFamily="18" charset="0"/>
                <a:cs typeface="Times New Roman" pitchFamily="18" charset="0"/>
              </a:rPr>
              <a:t>lập mô hình hệ thống trước khi viết mã (code)</a:t>
            </a:r>
            <a:r>
              <a:rPr kumimoji="1" lang="en-US" altLang="en-US" sz="2400" b="0" dirty="0">
                <a:latin typeface="Times New Roman" pitchFamily="18" charset="0"/>
                <a:cs typeface="Times New Roman" pitchFamily="18" charset="0"/>
              </a:rPr>
              <a:t>. </a:t>
            </a:r>
          </a:p>
          <a:p>
            <a:pPr marL="358775" lvl="1" indent="-358775" algn="just">
              <a:lnSpc>
                <a:spcPct val="150000"/>
              </a:lnSpc>
              <a:buFont typeface="Wingdings" panose="05000000000000000000" pitchFamily="2" charset="2"/>
              <a:buChar char="v"/>
            </a:pPr>
            <a:r>
              <a:rPr lang="vi-VN" spc="-10" dirty="0">
                <a:latin typeface="Times New Roman" panose="02020603050405020304" pitchFamily="18" charset="0"/>
                <a:cs typeface="Times New Roman" panose="02020603050405020304" pitchFamily="18" charset="0"/>
              </a:rPr>
              <a:t>Một mô hình Rose chứa đựng các sơ đồ</a:t>
            </a:r>
            <a:r>
              <a:rPr lang="en-US" spc="-10" dirty="0">
                <a:latin typeface="Times New Roman" panose="02020603050405020304" pitchFamily="18" charset="0"/>
                <a:cs typeface="Times New Roman" panose="02020603050405020304" pitchFamily="18" charset="0"/>
              </a:rPr>
              <a:t> </a:t>
            </a:r>
            <a:r>
              <a:rPr lang="vi-VN" spc="-10" dirty="0">
                <a:latin typeface="Times New Roman" panose="02020603050405020304" pitchFamily="18" charset="0"/>
                <a:cs typeface="Times New Roman" panose="02020603050405020304" pitchFamily="18" charset="0"/>
              </a:rPr>
              <a:t>khác nhau cho phép các thành viên trong nhóm đề án xem hệ thống từ các</a:t>
            </a:r>
            <a:r>
              <a:rPr lang="en-US" spc="-10" dirty="0">
                <a:latin typeface="Times New Roman" panose="02020603050405020304" pitchFamily="18" charset="0"/>
                <a:cs typeface="Times New Roman" panose="02020603050405020304" pitchFamily="18" charset="0"/>
              </a:rPr>
              <a:t> </a:t>
            </a:r>
            <a:r>
              <a:rPr lang="vi-VN" spc="-10" dirty="0">
                <a:latin typeface="Times New Roman" panose="02020603050405020304" pitchFamily="18" charset="0"/>
                <a:cs typeface="Times New Roman" panose="02020603050405020304" pitchFamily="18" charset="0"/>
              </a:rPr>
              <a:t>góc nhìn khác nhau như: khách hàng, nhà thiết kế, quản trị đề án</a:t>
            </a:r>
            <a:r>
              <a:rPr lang="en-US" spc="-10" dirty="0">
                <a:latin typeface="Times New Roman" panose="02020603050405020304" pitchFamily="18" charset="0"/>
                <a:cs typeface="Times New Roman" panose="02020603050405020304" pitchFamily="18" charset="0"/>
              </a:rPr>
              <a:t>, ...</a:t>
            </a:r>
            <a:endParaRPr lang="vi-VN" altLang="en-US" spc="-1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104</a:t>
            </a:fld>
            <a:endParaRPr lang="en-US">
              <a:solidFill>
                <a:srgbClr val="000066"/>
              </a:solidFill>
            </a:endParaRPr>
          </a:p>
        </p:txBody>
      </p:sp>
    </p:spTree>
    <p:extLst>
      <p:ext uri="{BB962C8B-B14F-4D97-AF65-F5344CB8AC3E}">
        <p14:creationId xmlns:p14="http://schemas.microsoft.com/office/powerpoint/2010/main" val="1413108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346" y="17770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978607"/>
            <a:ext cx="8121926" cy="5094202"/>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lnSpc>
                <a:spcPct val="150000"/>
              </a:lnSpc>
              <a:buFont typeface="Wingdings" panose="05000000000000000000" pitchFamily="2" charset="2"/>
              <a:buChar char="v"/>
            </a:pPr>
            <a:r>
              <a:rPr kumimoji="1" lang="en-US" altLang="en-US" sz="2400" b="1" dirty="0">
                <a:solidFill>
                  <a:schemeClr val="accent5">
                    <a:lumMod val="10000"/>
                  </a:schemeClr>
                </a:solidFill>
                <a:latin typeface="Times New Roman" pitchFamily="18" charset="0"/>
                <a:cs typeface="Times New Roman" pitchFamily="18" charset="0"/>
              </a:rPr>
              <a:t>Rational Rose</a:t>
            </a:r>
            <a:r>
              <a:rPr kumimoji="1" lang="en-US" altLang="en-US" b="0" dirty="0">
                <a:solidFill>
                  <a:schemeClr val="accent5">
                    <a:lumMod val="10000"/>
                  </a:schemeClr>
                </a:solidFill>
                <a:latin typeface="Times New Roman" pitchFamily="18" charset="0"/>
                <a:cs typeface="Times New Roman" pitchFamily="18" charset="0"/>
              </a:rPr>
              <a:t>: </a:t>
            </a:r>
            <a:r>
              <a:rPr kumimoji="1" lang="en-US" altLang="en-US" sz="2400" dirty="0">
                <a:solidFill>
                  <a:schemeClr val="accent5">
                    <a:lumMod val="10000"/>
                  </a:schemeClr>
                </a:solidFill>
                <a:latin typeface="Times New Roman" pitchFamily="18" charset="0"/>
                <a:cs typeface="Times New Roman" pitchFamily="18" charset="0"/>
              </a:rPr>
              <a:t>l</a:t>
            </a:r>
            <a:r>
              <a:rPr kumimoji="1" lang="vi-VN" sz="2400" dirty="0">
                <a:solidFill>
                  <a:schemeClr val="accent5">
                    <a:lumMod val="10000"/>
                  </a:schemeClr>
                </a:solidFill>
                <a:latin typeface="Times New Roman" pitchFamily="18" charset="0"/>
                <a:cs typeface="Times New Roman" pitchFamily="18" charset="0"/>
              </a:rPr>
              <a:t>à ngôn ngữ chuẩn phù hợp với các lược đồ trong UML</a:t>
            </a:r>
            <a:r>
              <a:rPr kumimoji="1" lang="en-US" sz="24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kumimoji="1" lang="en-US" sz="2200" dirty="0">
                <a:solidFill>
                  <a:schemeClr val="accent5">
                    <a:lumMod val="10000"/>
                  </a:schemeClr>
                </a:solidFill>
                <a:latin typeface="Times New Roman" pitchFamily="18" charset="0"/>
                <a:cs typeface="Times New Roman" pitchFamily="18" charset="0"/>
              </a:rPr>
              <a:t>B</a:t>
            </a:r>
            <a:r>
              <a:rPr kumimoji="1" lang="vi-VN" sz="2200" dirty="0">
                <a:solidFill>
                  <a:schemeClr val="accent5">
                    <a:lumMod val="10000"/>
                  </a:schemeClr>
                </a:solidFill>
                <a:latin typeface="Times New Roman" pitchFamily="18" charset="0"/>
                <a:cs typeface="Times New Roman" pitchFamily="18" charset="0"/>
              </a:rPr>
              <a:t>ao gồm tất cả các sơ đồ UML, các actor, các use case, các đối tượng,</a:t>
            </a:r>
            <a:r>
              <a:rPr kumimoji="1" lang="en-US" sz="2200" dirty="0">
                <a:solidFill>
                  <a:schemeClr val="accent5">
                    <a:lumMod val="10000"/>
                  </a:schemeClr>
                </a:solidFill>
                <a:latin typeface="Times New Roman" pitchFamily="18" charset="0"/>
                <a:cs typeface="Times New Roman" pitchFamily="18" charset="0"/>
              </a:rPr>
              <a:t> </a:t>
            </a:r>
            <a:r>
              <a:rPr kumimoji="1" lang="vi-VN" sz="2200" dirty="0">
                <a:solidFill>
                  <a:schemeClr val="accent5">
                    <a:lumMod val="10000"/>
                  </a:schemeClr>
                </a:solidFill>
                <a:latin typeface="Times New Roman" pitchFamily="18" charset="0"/>
                <a:cs typeface="Times New Roman" pitchFamily="18" charset="0"/>
              </a:rPr>
              <a:t>các lớp, các thành phần…</a:t>
            </a:r>
            <a:endParaRPr kumimoji="1" lang="en-US" sz="2200"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dirty="0">
                <a:solidFill>
                  <a:schemeClr val="accent5">
                    <a:lumMod val="10000"/>
                  </a:schemeClr>
                </a:solidFill>
                <a:latin typeface="Times New Roman" pitchFamily="18" charset="0"/>
                <a:cs typeface="Times New Roman" pitchFamily="18" charset="0"/>
              </a:rPr>
              <a:t>M</a:t>
            </a:r>
            <a:r>
              <a:rPr kumimoji="1" lang="vi-VN" sz="2200" dirty="0">
                <a:solidFill>
                  <a:schemeClr val="accent5">
                    <a:lumMod val="10000"/>
                  </a:schemeClr>
                </a:solidFill>
                <a:latin typeface="Times New Roman" pitchFamily="18" charset="0"/>
                <a:cs typeface="Times New Roman" pitchFamily="18" charset="0"/>
              </a:rPr>
              <a:t>ô tả chi tiết nội dung mà hệ thống sẽ gộp và</a:t>
            </a:r>
            <a:r>
              <a:rPr kumimoji="1" lang="en-US" sz="2200" dirty="0">
                <a:solidFill>
                  <a:schemeClr val="accent5">
                    <a:lumMod val="10000"/>
                  </a:schemeClr>
                </a:solidFill>
                <a:latin typeface="Times New Roman" pitchFamily="18" charset="0"/>
                <a:cs typeface="Times New Roman" pitchFamily="18" charset="0"/>
              </a:rPr>
              <a:t> </a:t>
            </a:r>
            <a:r>
              <a:rPr kumimoji="1" lang="vi-VN" sz="2200" dirty="0">
                <a:solidFill>
                  <a:schemeClr val="accent5">
                    <a:lumMod val="10000"/>
                  </a:schemeClr>
                </a:solidFill>
                <a:latin typeface="Times New Roman" pitchFamily="18" charset="0"/>
                <a:cs typeface="Times New Roman" pitchFamily="18" charset="0"/>
              </a:rPr>
              <a:t>cách nó sẽ làm việc</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lang="en-US" sz="2200" spc="-5" dirty="0">
                <a:latin typeface="Times New Roman"/>
                <a:cs typeface="Times New Roman"/>
              </a:rPr>
              <a:t>P</a:t>
            </a:r>
            <a:r>
              <a:rPr lang="vi-VN" sz="2200" spc="-5" dirty="0">
                <a:latin typeface="Times New Roman"/>
                <a:cs typeface="Times New Roman"/>
              </a:rPr>
              <a:t>hù hợp </a:t>
            </a:r>
            <a:r>
              <a:rPr lang="vi-VN" sz="2200" dirty="0">
                <a:latin typeface="Times New Roman"/>
                <a:cs typeface="Times New Roman"/>
              </a:rPr>
              <a:t>với </a:t>
            </a:r>
            <a:r>
              <a:rPr lang="vi-VN" sz="2200" spc="-10" dirty="0">
                <a:latin typeface="Times New Roman"/>
                <a:cs typeface="Times New Roman"/>
              </a:rPr>
              <a:t>sự </a:t>
            </a:r>
            <a:r>
              <a:rPr lang="vi-VN" sz="2200" dirty="0">
                <a:latin typeface="Times New Roman"/>
                <a:cs typeface="Times New Roman"/>
              </a:rPr>
              <a:t>kế </a:t>
            </a:r>
            <a:r>
              <a:rPr lang="vi-VN" sz="2200" spc="-5" dirty="0">
                <a:latin typeface="Times New Roman"/>
                <a:cs typeface="Times New Roman"/>
              </a:rPr>
              <a:t>thừa của các </a:t>
            </a:r>
            <a:r>
              <a:rPr lang="vi-VN" sz="2200" dirty="0">
                <a:latin typeface="Times New Roman"/>
                <a:cs typeface="Times New Roman"/>
              </a:rPr>
              <a:t>hệ thống </a:t>
            </a:r>
            <a:r>
              <a:rPr lang="vi-VN" sz="2200" spc="-5" dirty="0">
                <a:latin typeface="Times New Roman"/>
                <a:cs typeface="Times New Roman"/>
              </a:rPr>
              <a:t>hướng </a:t>
            </a:r>
            <a:r>
              <a:rPr lang="vi-VN" sz="2200" dirty="0">
                <a:latin typeface="Times New Roman"/>
                <a:cs typeface="Times New Roman"/>
              </a:rPr>
              <a:t>đối</a:t>
            </a:r>
            <a:r>
              <a:rPr lang="vi-VN" sz="2200" spc="-10" dirty="0">
                <a:latin typeface="Times New Roman"/>
                <a:cs typeface="Times New Roman"/>
              </a:rPr>
              <a:t> </a:t>
            </a:r>
            <a:r>
              <a:rPr lang="vi-VN" sz="2200" spc="-5" dirty="0">
                <a:latin typeface="Times New Roman"/>
                <a:cs typeface="Times New Roman"/>
              </a:rPr>
              <a:t>tượng</a:t>
            </a:r>
            <a:r>
              <a:rPr lang="en-US" sz="2200" spc="-5" dirty="0">
                <a:latin typeface="Times New Roman"/>
                <a:cs typeface="Times New Roman"/>
              </a:rPr>
              <a:t>.</a:t>
            </a:r>
          </a:p>
          <a:p>
            <a:pPr lvl="1" algn="just">
              <a:lnSpc>
                <a:spcPct val="150000"/>
              </a:lnSpc>
              <a:buFont typeface="Wingdings" panose="05000000000000000000" pitchFamily="2" charset="2"/>
              <a:buChar char="§"/>
            </a:pPr>
            <a:r>
              <a:rPr lang="vi-VN" sz="2200" spc="-10" dirty="0">
                <a:latin typeface="Times New Roman"/>
                <a:cs typeface="Times New Roman"/>
              </a:rPr>
              <a:t>Các </a:t>
            </a:r>
            <a:r>
              <a:rPr lang="vi-VN" sz="2200" spc="-15" dirty="0">
                <a:latin typeface="Times New Roman"/>
                <a:cs typeface="Times New Roman"/>
              </a:rPr>
              <a:t>mô </a:t>
            </a:r>
            <a:r>
              <a:rPr lang="vi-VN" sz="2200" dirty="0">
                <a:latin typeface="Times New Roman"/>
                <a:cs typeface="Times New Roman"/>
              </a:rPr>
              <a:t>hình </a:t>
            </a:r>
            <a:r>
              <a:rPr lang="vi-VN" sz="2200" spc="-5" dirty="0">
                <a:latin typeface="Times New Roman"/>
                <a:cs typeface="Times New Roman"/>
              </a:rPr>
              <a:t>duy trì sự đồng </a:t>
            </a:r>
            <a:r>
              <a:rPr lang="vi-VN" sz="2200" dirty="0">
                <a:latin typeface="Times New Roman"/>
                <a:cs typeface="Times New Roman"/>
              </a:rPr>
              <a:t>bộ hóa </a:t>
            </a:r>
            <a:r>
              <a:rPr lang="vi-VN" sz="2200" spc="-5" dirty="0">
                <a:latin typeface="Times New Roman"/>
                <a:cs typeface="Times New Roman"/>
              </a:rPr>
              <a:t>trong suốt vòng đời phát</a:t>
            </a:r>
            <a:r>
              <a:rPr lang="vi-VN" sz="2200" spc="105" dirty="0">
                <a:latin typeface="Times New Roman"/>
                <a:cs typeface="Times New Roman"/>
              </a:rPr>
              <a:t> </a:t>
            </a:r>
            <a:r>
              <a:rPr lang="vi-VN" sz="2200" spc="-5" dirty="0">
                <a:latin typeface="Times New Roman"/>
                <a:cs typeface="Times New Roman"/>
              </a:rPr>
              <a:t>triển</a:t>
            </a:r>
            <a:endParaRPr lang="vi-VN" sz="2200"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105</a:t>
            </a:fld>
            <a:endParaRPr lang="en-US">
              <a:solidFill>
                <a:srgbClr val="000066"/>
              </a:solidFill>
            </a:endParaRPr>
          </a:p>
        </p:txBody>
      </p:sp>
    </p:spTree>
    <p:extLst>
      <p:ext uri="{BB962C8B-B14F-4D97-AF65-F5344CB8AC3E}">
        <p14:creationId xmlns:p14="http://schemas.microsoft.com/office/powerpoint/2010/main" val="40114274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6776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844640" y="990600"/>
            <a:ext cx="8223161" cy="5464175"/>
          </a:xfrm>
        </p:spPr>
        <p:txBody>
          <a:bodyPr/>
          <a:lstStyle/>
          <a:p>
            <a:pPr marL="0" indent="0" algn="just">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thiệu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algn="just">
              <a:buFont typeface="Wingdings" panose="05000000000000000000" pitchFamily="2" charset="2"/>
              <a:buChar char="v"/>
            </a:pPr>
            <a:r>
              <a:rPr kumimoji="1" lang="en-US" altLang="en-US" sz="2400" dirty="0" err="1">
                <a:solidFill>
                  <a:schemeClr val="accent5">
                    <a:lumMod val="10000"/>
                  </a:schemeClr>
                </a:solidFill>
                <a:latin typeface="Times New Roman" pitchFamily="18" charset="0"/>
                <a:cs typeface="Times New Roman" pitchFamily="18" charset="0"/>
              </a:rPr>
              <a:t>Các</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phiên</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bản</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khác</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nhau</a:t>
            </a:r>
            <a:r>
              <a:rPr kumimoji="1" lang="en-US" altLang="en-US" sz="2400" dirty="0">
                <a:solidFill>
                  <a:schemeClr val="accent5">
                    <a:lumMod val="10000"/>
                  </a:schemeClr>
                </a:solidFill>
                <a:latin typeface="Times New Roman" pitchFamily="18" charset="0"/>
                <a:cs typeface="Times New Roman" pitchFamily="18" charset="0"/>
              </a:rPr>
              <a:t> </a:t>
            </a:r>
            <a:r>
              <a:rPr kumimoji="1" lang="en-US" altLang="en-US" sz="2400" dirty="0" err="1">
                <a:solidFill>
                  <a:schemeClr val="accent5">
                    <a:lumMod val="10000"/>
                  </a:schemeClr>
                </a:solidFill>
                <a:latin typeface="Times New Roman" pitchFamily="18" charset="0"/>
                <a:cs typeface="Times New Roman" pitchFamily="18" charset="0"/>
              </a:rPr>
              <a:t>của</a:t>
            </a:r>
            <a:r>
              <a:rPr kumimoji="1" lang="en-US" altLang="en-US" sz="2400" dirty="0">
                <a:solidFill>
                  <a:schemeClr val="accent5">
                    <a:lumMod val="10000"/>
                  </a:schemeClr>
                </a:solidFill>
                <a:latin typeface="Times New Roman" pitchFamily="18" charset="0"/>
                <a:cs typeface="Times New Roman" pitchFamily="18" charset="0"/>
              </a:rPr>
              <a:t> Rose</a:t>
            </a:r>
            <a:r>
              <a:rPr kumimoji="1" lang="en-US" altLang="en-US" sz="2400" b="0" dirty="0">
                <a:solidFill>
                  <a:schemeClr val="accent5">
                    <a:lumMod val="10000"/>
                  </a:schemeClr>
                </a:solidFill>
                <a:latin typeface="Times New Roman" pitchFamily="18" charset="0"/>
                <a:cs typeface="Times New Roman" pitchFamily="18" charset="0"/>
              </a:rPr>
              <a:t>:</a:t>
            </a:r>
            <a:endParaRPr kumimoji="1" lang="en-US" sz="2400"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rPr>
              <a:t>Rose Modeler</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cho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phép</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tạo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mô</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hình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hệ</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thống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nhưng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không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hỗ</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tiến</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trình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phát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sinh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hoặc</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thiết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kế</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kỹ</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thuật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đảo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ngược</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rPr>
              <a:t>Rose Professional</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cho</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phép</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phát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sinh</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mã</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trong</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một</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ngôn</a:t>
            </a:r>
            <a:r>
              <a:rPr kumimoji="1" lang="en-US" sz="2200" dirty="0">
                <a:solidFill>
                  <a:schemeClr val="accent5">
                    <a:lumMod val="10000"/>
                  </a:schemeClr>
                </a:solidFill>
                <a:latin typeface="Times New Roman" pitchFamily="18" charset="0"/>
                <a:cs typeface="Times New Roman" pitchFamily="18" charset="0"/>
              </a:rPr>
              <a:t> </a:t>
            </a:r>
            <a:r>
              <a:rPr kumimoji="1" lang="en-US" sz="2200" dirty="0" err="1">
                <a:solidFill>
                  <a:schemeClr val="accent5">
                    <a:lumMod val="10000"/>
                  </a:schemeClr>
                </a:solidFill>
                <a:latin typeface="Times New Roman" pitchFamily="18" charset="0"/>
                <a:cs typeface="Times New Roman" pitchFamily="18" charset="0"/>
              </a:rPr>
              <a:t>ngữ</a:t>
            </a:r>
            <a:r>
              <a:rPr kumimoji="1" lang="en-US" sz="2200" dirty="0">
                <a:solidFill>
                  <a:schemeClr val="accent5">
                    <a:lumMod val="10000"/>
                  </a:schemeClr>
                </a:solidFill>
                <a:latin typeface="Times New Roman" pitchFamily="18" charset="0"/>
                <a:cs typeface="Times New Roman" pitchFamily="18" charset="0"/>
              </a:rPr>
              <a:t>.</a:t>
            </a:r>
          </a:p>
          <a:p>
            <a:pPr lvl="1" algn="just">
              <a:lnSpc>
                <a:spcPct val="150000"/>
              </a:lnSpc>
              <a:buFont typeface="Wingdings" panose="05000000000000000000" pitchFamily="2" charset="2"/>
              <a:buChar char="§"/>
            </a:pPr>
            <a:r>
              <a:rPr lang="en-US" sz="2200" b="1" i="1" spc="-5" dirty="0">
                <a:latin typeface="Times New Roman"/>
                <a:cs typeface="Times New Roman"/>
              </a:rPr>
              <a:t>Rose Enterprise</a:t>
            </a:r>
            <a:r>
              <a:rPr lang="en-US" sz="2200" spc="-5" dirty="0">
                <a:latin typeface="Times New Roman"/>
                <a:cs typeface="Times New Roman"/>
              </a:rPr>
              <a:t>: </a:t>
            </a:r>
            <a:r>
              <a:rPr lang="en-US" sz="2200" spc="-5" dirty="0" err="1">
                <a:latin typeface="Times New Roman"/>
                <a:cs typeface="Times New Roman"/>
              </a:rPr>
              <a:t>cho</a:t>
            </a:r>
            <a:r>
              <a:rPr lang="en-US" sz="2200" spc="-5" dirty="0">
                <a:latin typeface="Times New Roman"/>
                <a:cs typeface="Times New Roman"/>
              </a:rPr>
              <a:t> </a:t>
            </a:r>
            <a:r>
              <a:rPr lang="en-US" sz="2200" spc="-5" dirty="0" err="1">
                <a:latin typeface="Times New Roman"/>
                <a:cs typeface="Times New Roman"/>
              </a:rPr>
              <a:t>phép</a:t>
            </a:r>
            <a:r>
              <a:rPr lang="en-US" sz="2200" spc="-5" dirty="0">
                <a:latin typeface="Times New Roman"/>
                <a:cs typeface="Times New Roman"/>
              </a:rPr>
              <a:t> </a:t>
            </a:r>
            <a:r>
              <a:rPr lang="en-US" sz="2200" spc="-5" dirty="0" err="1">
                <a:latin typeface="Times New Roman"/>
                <a:cs typeface="Times New Roman"/>
              </a:rPr>
              <a:t>phát</a:t>
            </a:r>
            <a:r>
              <a:rPr lang="en-US" sz="2200" spc="-5" dirty="0">
                <a:latin typeface="Times New Roman"/>
                <a:cs typeface="Times New Roman"/>
              </a:rPr>
              <a:t> </a:t>
            </a:r>
            <a:r>
              <a:rPr lang="en-US" sz="2200" spc="-5" dirty="0" err="1">
                <a:latin typeface="Times New Roman"/>
                <a:cs typeface="Times New Roman"/>
              </a:rPr>
              <a:t>sinh</a:t>
            </a:r>
            <a:r>
              <a:rPr lang="en-US" sz="2200" spc="-5" dirty="0">
                <a:latin typeface="Times New Roman"/>
                <a:cs typeface="Times New Roman"/>
              </a:rPr>
              <a:t> </a:t>
            </a:r>
            <a:r>
              <a:rPr lang="en-US" sz="2200" spc="-5" dirty="0" err="1">
                <a:latin typeface="Times New Roman"/>
                <a:cs typeface="Times New Roman"/>
              </a:rPr>
              <a:t>mã</a:t>
            </a:r>
            <a:r>
              <a:rPr lang="en-US" sz="2200" spc="-5" dirty="0">
                <a:latin typeface="Times New Roman"/>
                <a:cs typeface="Times New Roman"/>
              </a:rPr>
              <a:t> </a:t>
            </a:r>
            <a:r>
              <a:rPr lang="en-US" sz="2200" spc="-5" dirty="0" err="1">
                <a:latin typeface="Times New Roman"/>
                <a:cs typeface="Times New Roman"/>
              </a:rPr>
              <a:t>cho</a:t>
            </a:r>
            <a:r>
              <a:rPr lang="en-US" sz="2200" spc="-5" dirty="0">
                <a:latin typeface="Times New Roman"/>
                <a:cs typeface="Times New Roman"/>
              </a:rPr>
              <a:t> C++, Java, Ada, </a:t>
            </a:r>
            <a:r>
              <a:rPr lang="en-US" sz="2200" spc="-5" dirty="0" err="1">
                <a:latin typeface="Times New Roman"/>
                <a:cs typeface="Times New Roman"/>
              </a:rPr>
              <a:t>Corba</a:t>
            </a:r>
            <a:r>
              <a:rPr lang="en-US" sz="2200" spc="-5" dirty="0">
                <a:latin typeface="Times New Roman"/>
                <a:cs typeface="Times New Roman"/>
              </a:rPr>
              <a:t>, Visual Basic, Oracle, … </a:t>
            </a:r>
            <a:r>
              <a:rPr lang="en-US" sz="2200" spc="-5" dirty="0" err="1">
                <a:latin typeface="Times New Roman"/>
                <a:cs typeface="Times New Roman"/>
              </a:rPr>
              <a:t>Một</a:t>
            </a:r>
            <a:r>
              <a:rPr lang="en-US" sz="2200" spc="-5" dirty="0">
                <a:latin typeface="Times New Roman"/>
                <a:cs typeface="Times New Roman"/>
              </a:rPr>
              <a:t> </a:t>
            </a:r>
            <a:r>
              <a:rPr lang="en-US" sz="2200" spc="-5" dirty="0" err="1">
                <a:latin typeface="Times New Roman"/>
                <a:cs typeface="Times New Roman"/>
              </a:rPr>
              <a:t>mô</a:t>
            </a:r>
            <a:r>
              <a:rPr lang="en-US" sz="2200" spc="-5" dirty="0">
                <a:latin typeface="Times New Roman"/>
                <a:cs typeface="Times New Roman"/>
              </a:rPr>
              <a:t> </a:t>
            </a:r>
            <a:r>
              <a:rPr lang="en-US" sz="2200" spc="-5" dirty="0" err="1">
                <a:latin typeface="Times New Roman"/>
                <a:cs typeface="Times New Roman"/>
              </a:rPr>
              <a:t>hình</a:t>
            </a:r>
            <a:r>
              <a:rPr lang="en-US" sz="2200" spc="-5" dirty="0">
                <a:latin typeface="Times New Roman"/>
                <a:cs typeface="Times New Roman"/>
              </a:rPr>
              <a:t> </a:t>
            </a:r>
            <a:r>
              <a:rPr lang="en-US" sz="2200" spc="-5" dirty="0" err="1">
                <a:latin typeface="Times New Roman"/>
                <a:cs typeface="Times New Roman"/>
              </a:rPr>
              <a:t>có</a:t>
            </a:r>
            <a:r>
              <a:rPr lang="en-US" sz="2200" spc="-5" dirty="0">
                <a:latin typeface="Times New Roman"/>
                <a:cs typeface="Times New Roman"/>
              </a:rPr>
              <a:t> </a:t>
            </a:r>
            <a:r>
              <a:rPr lang="en-US" sz="2200" spc="-5" dirty="0" err="1">
                <a:latin typeface="Times New Roman"/>
                <a:cs typeface="Times New Roman"/>
              </a:rPr>
              <a:t>thể</a:t>
            </a:r>
            <a:r>
              <a:rPr lang="en-US" sz="2200" spc="-5" dirty="0">
                <a:latin typeface="Times New Roman"/>
                <a:cs typeface="Times New Roman"/>
              </a:rPr>
              <a:t> </a:t>
            </a:r>
            <a:r>
              <a:rPr lang="en-US" sz="2200" spc="-5" dirty="0" err="1">
                <a:latin typeface="Times New Roman"/>
                <a:cs typeface="Times New Roman"/>
              </a:rPr>
              <a:t>có</a:t>
            </a:r>
            <a:r>
              <a:rPr lang="en-US" sz="2200" spc="-5" dirty="0">
                <a:latin typeface="Times New Roman"/>
                <a:cs typeface="Times New Roman"/>
              </a:rPr>
              <a:t> </a:t>
            </a:r>
            <a:r>
              <a:rPr lang="en-US" sz="2200" spc="-5" dirty="0" err="1">
                <a:latin typeface="Times New Roman"/>
                <a:cs typeface="Times New Roman"/>
              </a:rPr>
              <a:t>các</a:t>
            </a:r>
            <a:r>
              <a:rPr lang="en-US" sz="2200" spc="-5" dirty="0">
                <a:latin typeface="Times New Roman"/>
                <a:cs typeface="Times New Roman"/>
              </a:rPr>
              <a:t> </a:t>
            </a:r>
            <a:r>
              <a:rPr lang="en-US" sz="2200" spc="-5" dirty="0" err="1">
                <a:latin typeface="Times New Roman"/>
                <a:cs typeface="Times New Roman"/>
              </a:rPr>
              <a:t>thành</a:t>
            </a:r>
            <a:r>
              <a:rPr lang="en-US" sz="2200" spc="-5" dirty="0">
                <a:latin typeface="Times New Roman"/>
                <a:cs typeface="Times New Roman"/>
              </a:rPr>
              <a:t> </a:t>
            </a:r>
            <a:r>
              <a:rPr lang="en-US" sz="2200" spc="-5" dirty="0" err="1">
                <a:latin typeface="Times New Roman"/>
                <a:cs typeface="Times New Roman"/>
              </a:rPr>
              <a:t>phần</a:t>
            </a:r>
            <a:r>
              <a:rPr lang="en-US" sz="2200" spc="-5" dirty="0">
                <a:latin typeface="Times New Roman"/>
                <a:cs typeface="Times New Roman"/>
              </a:rPr>
              <a:t> </a:t>
            </a:r>
            <a:r>
              <a:rPr lang="en-US" sz="2200" spc="-5" dirty="0" err="1">
                <a:latin typeface="Times New Roman"/>
                <a:cs typeface="Times New Roman"/>
              </a:rPr>
              <a:t>được</a:t>
            </a:r>
            <a:r>
              <a:rPr lang="en-US" sz="2200" spc="-5" dirty="0">
                <a:latin typeface="Times New Roman"/>
                <a:cs typeface="Times New Roman"/>
              </a:rPr>
              <a:t> </a:t>
            </a:r>
            <a:r>
              <a:rPr lang="en-US" sz="2200" spc="-5" dirty="0" err="1">
                <a:latin typeface="Times New Roman"/>
                <a:cs typeface="Times New Roman"/>
              </a:rPr>
              <a:t>phát</a:t>
            </a:r>
            <a:r>
              <a:rPr lang="en-US" sz="2200" spc="-5" dirty="0">
                <a:latin typeface="Times New Roman"/>
                <a:cs typeface="Times New Roman"/>
              </a:rPr>
              <a:t> </a:t>
            </a:r>
            <a:r>
              <a:rPr lang="en-US" sz="2200" spc="-5" dirty="0" err="1">
                <a:latin typeface="Times New Roman"/>
                <a:cs typeface="Times New Roman"/>
              </a:rPr>
              <a:t>sinh</a:t>
            </a:r>
            <a:r>
              <a:rPr lang="en-US" sz="2200" spc="-5" dirty="0">
                <a:latin typeface="Times New Roman"/>
                <a:cs typeface="Times New Roman"/>
              </a:rPr>
              <a:t> </a:t>
            </a:r>
            <a:r>
              <a:rPr lang="en-US" sz="2200" spc="-5" dirty="0" err="1">
                <a:latin typeface="Times New Roman"/>
                <a:cs typeface="Times New Roman"/>
              </a:rPr>
              <a:t>bằng</a:t>
            </a:r>
            <a:r>
              <a:rPr lang="en-US" sz="2200" spc="-5" dirty="0">
                <a:latin typeface="Times New Roman"/>
                <a:cs typeface="Times New Roman"/>
              </a:rPr>
              <a:t> </a:t>
            </a:r>
            <a:r>
              <a:rPr lang="en-US" sz="2200" spc="-5" dirty="0" err="1">
                <a:latin typeface="Times New Roman"/>
                <a:cs typeface="Times New Roman"/>
              </a:rPr>
              <a:t>các</a:t>
            </a:r>
            <a:r>
              <a:rPr lang="en-US" sz="2200" spc="-5" dirty="0">
                <a:latin typeface="Times New Roman"/>
                <a:cs typeface="Times New Roman"/>
              </a:rPr>
              <a:t> </a:t>
            </a:r>
            <a:r>
              <a:rPr lang="en-US" sz="2200" spc="-5" dirty="0" err="1">
                <a:latin typeface="Times New Roman"/>
                <a:cs typeface="Times New Roman"/>
              </a:rPr>
              <a:t>ngôn</a:t>
            </a:r>
            <a:r>
              <a:rPr lang="en-US" sz="2200" spc="-5" dirty="0">
                <a:latin typeface="Times New Roman"/>
                <a:cs typeface="Times New Roman"/>
              </a:rPr>
              <a:t> </a:t>
            </a:r>
            <a:r>
              <a:rPr lang="en-US" sz="2200" spc="-5" dirty="0" err="1">
                <a:latin typeface="Times New Roman"/>
                <a:cs typeface="Times New Roman"/>
              </a:rPr>
              <a:t>ngữ</a:t>
            </a:r>
            <a:r>
              <a:rPr lang="en-US" sz="2200" spc="-5" dirty="0">
                <a:latin typeface="Times New Roman"/>
                <a:cs typeface="Times New Roman"/>
              </a:rPr>
              <a:t> </a:t>
            </a:r>
            <a:r>
              <a:rPr lang="en-US" sz="2200" spc="-5" dirty="0" err="1">
                <a:latin typeface="Times New Roman"/>
                <a:cs typeface="Times New Roman"/>
              </a:rPr>
              <a:t>khác</a:t>
            </a:r>
            <a:r>
              <a:rPr lang="en-US" sz="2200" spc="-5" dirty="0">
                <a:latin typeface="Times New Roman"/>
                <a:cs typeface="Times New Roman"/>
              </a:rPr>
              <a:t> </a:t>
            </a:r>
            <a:r>
              <a:rPr lang="en-US" sz="2200" spc="-5" dirty="0" err="1">
                <a:latin typeface="Times New Roman"/>
                <a:cs typeface="Times New Roman"/>
              </a:rPr>
              <a:t>nhau</a:t>
            </a:r>
            <a:r>
              <a:rPr lang="en-US" sz="2200" spc="-5" dirty="0">
                <a:latin typeface="Times New Roman"/>
                <a:cs typeface="Times New Roman"/>
              </a:rPr>
              <a:t>.</a:t>
            </a:r>
            <a:endParaRPr lang="vi-VN" sz="2200"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106</a:t>
            </a:fld>
            <a:endParaRPr lang="en-US">
              <a:solidFill>
                <a:srgbClr val="000066"/>
              </a:solidFill>
            </a:endParaRPr>
          </a:p>
        </p:txBody>
      </p:sp>
    </p:spTree>
    <p:extLst>
      <p:ext uri="{BB962C8B-B14F-4D97-AF65-F5344CB8AC3E}">
        <p14:creationId xmlns:p14="http://schemas.microsoft.com/office/powerpoint/2010/main" val="31227264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57829"/>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574720" y="1017555"/>
            <a:ext cx="8756560" cy="5255654"/>
          </a:xfrm>
        </p:spPr>
        <p:txBody>
          <a:bodyPr/>
          <a:lstStyle/>
          <a:p>
            <a:pPr marL="470535" lvl="1" indent="-342900">
              <a:lnSpc>
                <a:spcPct val="150000"/>
              </a:lnSpc>
              <a:spcBef>
                <a:spcPts val="520"/>
              </a:spcBef>
              <a:buClr>
                <a:srgbClr val="659999"/>
              </a:buClr>
              <a:buSzPct val="68181"/>
              <a:buFont typeface="Wingdings" panose="05000000000000000000" pitchFamily="2" charset="2"/>
              <a:buChar char="§"/>
              <a:tabLst>
                <a:tab pos="704215" algn="l"/>
                <a:tab pos="704850" algn="l"/>
              </a:tabLst>
              <a:defRPr/>
            </a:pP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Ngoài</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Rational Rose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còn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có</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thể</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sử</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dụng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Phân</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tích</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và</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hướng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đối</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tượng</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r>
              <a:rPr lang="en-US" sz="2800" spc="-5" dirty="0" err="1">
                <a:solidFill>
                  <a:schemeClr val="accent5">
                    <a:lumMod val="10000"/>
                  </a:schemeClr>
                </a:solidFill>
                <a:latin typeface="Times New Roman" panose="02020603050405020304" pitchFamily="18" charset="0"/>
                <a:cs typeface="Times New Roman" panose="02020603050405020304" pitchFamily="18" charset="0"/>
              </a:rPr>
              <a:t>như</a:t>
            </a:r>
            <a:r>
              <a:rPr lang="en-US" sz="2800" spc="-5" dirty="0">
                <a:solidFill>
                  <a:schemeClr val="accent5">
                    <a:lumMod val="10000"/>
                  </a:schemeClr>
                </a:solidFill>
                <a:latin typeface="Times New Roman" panose="02020603050405020304" pitchFamily="18" charset="0"/>
                <a:cs typeface="Times New Roman" panose="02020603050405020304" pitchFamily="18" charset="0"/>
              </a:rPr>
              <a:t>: </a:t>
            </a:r>
            <a:endParaRPr lang="vi-VN" sz="2800" spc="-265" dirty="0">
              <a:solidFill>
                <a:schemeClr val="accent5">
                  <a:lumMod val="10000"/>
                </a:schemeClr>
              </a:solidFill>
              <a:latin typeface="Times New Roman" panose="02020603050405020304" pitchFamily="18"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StarUML</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3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Visual</a:t>
            </a:r>
            <a:r>
              <a:rPr lang="vi-VN" sz="2800" spc="-28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vi-VN" sz="2800" spc="-11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Paradigm</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vi-VN" sz="2800" spc="-1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Enterprise</a:t>
            </a:r>
            <a:r>
              <a:rPr lang="vi-VN" sz="2800" spc="-47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vi-VN" sz="2800" spc="-3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Architect</a:t>
            </a:r>
            <a:endParaRPr lang="en-US" sz="2800" spc="-35"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88365" lvl="1" indent="-457200">
              <a:lnSpc>
                <a:spcPct val="150000"/>
              </a:lnSpc>
              <a:buClr>
                <a:srgbClr val="EFAC00"/>
              </a:buClr>
              <a:buSzPct val="79687"/>
              <a:buFont typeface="Wingdings" pitchFamily="2" charset="2"/>
              <a:buChar char="Ø"/>
              <a:tabLst>
                <a:tab pos="332740" algn="l"/>
                <a:tab pos="333375" algn="l"/>
              </a:tabLst>
              <a:defRPr/>
            </a:pPr>
            <a:r>
              <a:rPr lang="en-US" sz="2800" spc="-35"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Astah</a:t>
            </a:r>
            <a:endParaRPr lang="vi-VN"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107</a:t>
            </a:fld>
            <a:endParaRPr lang="en-US">
              <a:solidFill>
                <a:srgbClr val="000066"/>
              </a:solidFill>
            </a:endParaRPr>
          </a:p>
        </p:txBody>
      </p:sp>
    </p:spTree>
    <p:extLst>
      <p:ext uri="{BB962C8B-B14F-4D97-AF65-F5344CB8AC3E}">
        <p14:creationId xmlns:p14="http://schemas.microsoft.com/office/powerpoint/2010/main" val="2190378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8" y="157829"/>
            <a:ext cx="7330054" cy="467995"/>
          </a:xfrm>
        </p:spPr>
        <p:txBody>
          <a:bodyPr/>
          <a:lstStyle/>
          <a:p>
            <a:r>
              <a:rPr lang="en-US">
                <a:solidFill>
                  <a:schemeClr val="bg1"/>
                </a:solidFill>
              </a:rPr>
              <a:t>3.3. SỬ DỤNG RATIONAL ROSE</a:t>
            </a:r>
          </a:p>
        </p:txBody>
      </p:sp>
      <p:sp>
        <p:nvSpPr>
          <p:cNvPr id="3" name="Content Placeholder 2"/>
          <p:cNvSpPr>
            <a:spLocks noGrp="1"/>
          </p:cNvSpPr>
          <p:nvPr>
            <p:ph idx="1"/>
          </p:nvPr>
        </p:nvSpPr>
        <p:spPr>
          <a:xfrm>
            <a:off x="1206930" y="1058120"/>
            <a:ext cx="7797922" cy="4602480"/>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Giao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diện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chính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chương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trình</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108</a:t>
            </a:fld>
            <a:endParaRPr lang="en-US">
              <a:solidFill>
                <a:srgbClr val="000066"/>
              </a:solidFill>
            </a:endParaRPr>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7659" t="89"/>
          <a:stretch/>
        </p:blipFill>
        <p:spPr>
          <a:xfrm>
            <a:off x="1416050" y="1597179"/>
            <a:ext cx="6196590" cy="4698571"/>
          </a:xfrm>
          <a:prstGeom prst="rect">
            <a:avLst/>
          </a:prstGeom>
          <a:ln>
            <a:noFill/>
          </a:ln>
          <a:effectLst>
            <a:softEdge rad="112500"/>
          </a:effectLst>
        </p:spPr>
      </p:pic>
    </p:spTree>
    <p:extLst>
      <p:ext uri="{BB962C8B-B14F-4D97-AF65-F5344CB8AC3E}">
        <p14:creationId xmlns:p14="http://schemas.microsoft.com/office/powerpoint/2010/main" val="200374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6776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488951" y="1117754"/>
            <a:ext cx="8476146" cy="4935175"/>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gn="just">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a. </a:t>
            </a:r>
            <a:r>
              <a:rPr kumimoji="1" lang="en-US" altLang="en-US" sz="2400" b="1" dirty="0" err="1">
                <a:solidFill>
                  <a:schemeClr val="accent5">
                    <a:lumMod val="10000"/>
                  </a:schemeClr>
                </a:solidFill>
                <a:latin typeface="Times New Roman" pitchFamily="18" charset="0"/>
                <a:cs typeface="Times New Roman" pitchFamily="18" charset="0"/>
              </a:rPr>
              <a:t>Tạo</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lang="vi-VN" dirty="0">
                <a:latin typeface="Times New Roman" panose="02020603050405020304" pitchFamily="18" charset="0"/>
                <a:cs typeface="Times New Roman" panose="02020603050405020304" pitchFamily="18" charset="0"/>
              </a:rPr>
              <a:t>Các mô hình có thể được tạo từ đầu hoặc sử dụng một framework model hiện có </a:t>
            </a:r>
            <a:r>
              <a:rPr lang="vi-VN" i="1" dirty="0">
                <a:latin typeface="Times New Roman" panose="02020603050405020304" pitchFamily="18" charset="0"/>
                <a:cs typeface="Times New Roman" panose="02020603050405020304" pitchFamily="18" charset="0"/>
              </a:rPr>
              <a:t>(là các mô hình cài đặt sẵn trong máy cho một số ngôn ngữ như Visual Basic, Java, C++, …)</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a:t>
            </a:r>
            <a:r>
              <a:rPr lang="vi-VN" dirty="0">
                <a:latin typeface="Times New Roman" panose="02020603050405020304" pitchFamily="18" charset="0"/>
                <a:cs typeface="Times New Roman" panose="02020603050405020304" pitchFamily="18" charset="0"/>
              </a:rPr>
              <a:t>ất cả các sơ đồ, các đối tượng, các phần tử mô hình khác được lưu trong một tập tin đơn lẻ có đuôi </a:t>
            </a:r>
            <a:r>
              <a:rPr lang="vi-VN" b="1" dirty="0">
                <a:solidFill>
                  <a:srgbClr val="FF0000"/>
                </a:solidFill>
                <a:latin typeface="Times New Roman" panose="02020603050405020304" pitchFamily="18" charset="0"/>
                <a:cs typeface="Times New Roman" panose="02020603050405020304" pitchFamily="18" charset="0"/>
              </a:rPr>
              <a:t>.mdl</a:t>
            </a:r>
            <a:r>
              <a:rPr kumimoji="1" lang="en-US" dirty="0">
                <a:solidFill>
                  <a:schemeClr val="accent5">
                    <a:lumMod val="10000"/>
                  </a:schemeClr>
                </a:solidFill>
                <a:latin typeface="Times New Roman" pitchFamily="18" charset="0"/>
                <a:cs typeface="Times New Roman" pitchFamily="18" charset="0"/>
              </a:rPr>
              <a:t>.</a:t>
            </a:r>
            <a:endParaRPr lang="vi-VN" b="1"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109</a:t>
            </a:fld>
            <a:endParaRPr lang="en-US">
              <a:solidFill>
                <a:srgbClr val="000066"/>
              </a:solidFill>
            </a:endParaRPr>
          </a:p>
        </p:txBody>
      </p:sp>
    </p:spTree>
    <p:extLst>
      <p:ext uri="{BB962C8B-B14F-4D97-AF65-F5344CB8AC3E}">
        <p14:creationId xmlns:p14="http://schemas.microsoft.com/office/powerpoint/2010/main" val="475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2" y="172081"/>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719913" y="1058119"/>
            <a:ext cx="8901165" cy="5326831"/>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Ví</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về</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400" b="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endParaRPr lang="en-US" altLang="en-US" sz="2400" b="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a:t>
            </a:fld>
            <a:endParaRPr lang="en-US">
              <a:solidFill>
                <a:srgbClr val="000066"/>
              </a:solidFill>
            </a:endParaRPr>
          </a:p>
        </p:txBody>
      </p:sp>
      <p:grpSp>
        <p:nvGrpSpPr>
          <p:cNvPr id="12" name="Group 11"/>
          <p:cNvGrpSpPr/>
          <p:nvPr/>
        </p:nvGrpSpPr>
        <p:grpSpPr>
          <a:xfrm>
            <a:off x="2438400" y="2362201"/>
            <a:ext cx="6053728" cy="4022749"/>
            <a:chOff x="2213866" y="2362200"/>
            <a:chExt cx="6053728" cy="4022749"/>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867" y="2362200"/>
              <a:ext cx="6053727" cy="3699121"/>
            </a:xfrm>
            <a:prstGeom prst="rect">
              <a:avLst/>
            </a:prstGeom>
            <a:ln>
              <a:noFill/>
            </a:ln>
            <a:effectLst>
              <a:softEdge rad="112500"/>
            </a:effectLst>
          </p:spPr>
        </p:pic>
        <p:sp>
          <p:nvSpPr>
            <p:cNvPr id="11" name="Rectangle 10"/>
            <p:cNvSpPr/>
            <p:nvPr/>
          </p:nvSpPr>
          <p:spPr>
            <a:xfrm>
              <a:off x="2213866" y="4753733"/>
              <a:ext cx="1955125" cy="1631216"/>
            </a:xfrm>
            <a:prstGeom prst="rect">
              <a:avLst/>
            </a:prstGeom>
            <a:solidFill>
              <a:schemeClr val="bg1"/>
            </a:solidFill>
          </p:spPr>
          <p:txBody>
            <a:bodyPr wrap="square">
              <a:spAutoFit/>
            </a:bodyPr>
            <a:lstStyle/>
            <a:p>
              <a:pPr algn="just"/>
              <a:r>
                <a:rPr lang="en-US" sz="2000" i="1" dirty="0" err="1">
                  <a:solidFill>
                    <a:srgbClr val="3333CC"/>
                  </a:solidFill>
                  <a:latin typeface="Times New Roman" panose="02020603050405020304" pitchFamily="18" charset="0"/>
                  <a:cs typeface="Times New Roman" panose="02020603050405020304" pitchFamily="18" charset="0"/>
                </a:rPr>
                <a:t>Mô</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hình</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là</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mô</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tả</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đầy</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đủ</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về</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hệ</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thống</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từ</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một</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góc</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nhìn</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cụ</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thể</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nào</a:t>
              </a:r>
              <a:r>
                <a:rPr lang="en-US" sz="2000" i="1" dirty="0">
                  <a:solidFill>
                    <a:srgbClr val="3333CC"/>
                  </a:solidFill>
                  <a:latin typeface="Times New Roman" panose="02020603050405020304" pitchFamily="18" charset="0"/>
                  <a:cs typeface="Times New Roman" panose="02020603050405020304" pitchFamily="18" charset="0"/>
                </a:rPr>
                <a:t> </a:t>
              </a:r>
              <a:r>
                <a:rPr lang="en-US" sz="2000" i="1" dirty="0" err="1">
                  <a:solidFill>
                    <a:srgbClr val="3333CC"/>
                  </a:solidFill>
                  <a:latin typeface="Times New Roman" panose="02020603050405020304" pitchFamily="18" charset="0"/>
                  <a:cs typeface="Times New Roman" panose="02020603050405020304" pitchFamily="18" charset="0"/>
                </a:rPr>
                <a:t>đó</a:t>
              </a:r>
              <a:endParaRPr lang="en-US" sz="2000" i="1" dirty="0">
                <a:solidFill>
                  <a:srgbClr val="3333CC"/>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98294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7770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16869" y="1028302"/>
            <a:ext cx="8006550" cy="4597246"/>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a. </a:t>
            </a:r>
            <a:r>
              <a:rPr kumimoji="1" lang="en-US" altLang="en-US" sz="2400" b="1" dirty="0" err="1">
                <a:solidFill>
                  <a:schemeClr val="accent5">
                    <a:lumMod val="10000"/>
                  </a:schemeClr>
                </a:solidFill>
                <a:latin typeface="Times New Roman" pitchFamily="18" charset="0"/>
                <a:cs typeface="Times New Roman" pitchFamily="18" charset="0"/>
              </a:rPr>
              <a:t>Tạo</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Các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bước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tạo</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r>
              <a:rPr lang="en-US" sz="2200" spc="-5" dirty="0">
                <a:latin typeface="Times New Roman"/>
                <a:cs typeface="Times New Roman"/>
              </a:rPr>
              <a:t>.</a:t>
            </a: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New</a:t>
            </a:r>
          </a:p>
          <a:p>
            <a:pPr lvl="2">
              <a:lnSpc>
                <a:spcPct val="150000"/>
              </a:lnSpc>
            </a:pPr>
            <a:r>
              <a:rPr lang="en-US" spc="-5" dirty="0">
                <a:latin typeface="Times New Roman"/>
                <a:cs typeface="Times New Roman"/>
                <a:sym typeface="Wingdings" panose="05000000000000000000" pitchFamily="2" charset="2"/>
              </a:rPr>
              <a:t>  </a:t>
            </a:r>
            <a:r>
              <a:rPr lang="en-US" spc="-5" dirty="0" err="1">
                <a:latin typeface="Times New Roman"/>
                <a:cs typeface="Times New Roman"/>
                <a:sym typeface="Wingdings" panose="05000000000000000000" pitchFamily="2" charset="2"/>
              </a:rPr>
              <a:t>xuất</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hiện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cửa</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sổ</a:t>
            </a:r>
            <a:endParaRPr lang="en-US" spc="-5" dirty="0">
              <a:latin typeface="Times New Roman"/>
              <a:cs typeface="Times New Roman"/>
              <a:sym typeface="Wingdings" panose="05000000000000000000" pitchFamily="2" charset="2"/>
            </a:endParaRPr>
          </a:p>
          <a:p>
            <a:pPr lvl="2">
              <a:lnSpc>
                <a:spcPct val="150000"/>
              </a:lnSpc>
            </a:pPr>
            <a:r>
              <a:rPr lang="en-US" spc="-5" dirty="0" err="1">
                <a:latin typeface="Times New Roman"/>
                <a:cs typeface="Times New Roman"/>
                <a:sym typeface="Wingdings" panose="05000000000000000000" pitchFamily="2" charset="2"/>
              </a:rPr>
              <a:t>Chọn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mô</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hình</a:t>
            </a:r>
            <a:r>
              <a:rPr lang="en-US" spc="-5" dirty="0">
                <a:latin typeface="Times New Roman"/>
                <a:cs typeface="Times New Roman"/>
                <a:sym typeface="Wingdings" panose="05000000000000000000" pitchFamily="2" charset="2"/>
              </a:rPr>
              <a:t>  </a:t>
            </a:r>
            <a:r>
              <a:rPr lang="en-US" b="1" spc="-5" dirty="0">
                <a:latin typeface="Times New Roman"/>
                <a:cs typeface="Times New Roman"/>
                <a:sym typeface="Wingdings" panose="05000000000000000000" pitchFamily="2" charset="2"/>
              </a:rPr>
              <a:t>OK</a:t>
            </a:r>
          </a:p>
          <a:p>
            <a:pPr lvl="2">
              <a:lnSpc>
                <a:spcPct val="150000"/>
              </a:lnSpc>
            </a:pPr>
            <a:r>
              <a:rPr lang="en-US" b="1" spc="-5" dirty="0">
                <a:latin typeface="Times New Roman"/>
                <a:cs typeface="Times New Roman"/>
                <a:sym typeface="Wingdings" panose="05000000000000000000" pitchFamily="2" charset="2"/>
              </a:rPr>
              <a:t>Cancel</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bỏ</a:t>
            </a:r>
            <a:r>
              <a:rPr lang="en-US" spc="-5" dirty="0">
                <a:latin typeface="Times New Roman"/>
                <a:cs typeface="Times New Roman"/>
                <a:sym typeface="Wingdings" panose="05000000000000000000" pitchFamily="2" charset="2"/>
              </a:rPr>
              <a:t> qua</a:t>
            </a:r>
            <a:endParaRPr lang="vi-VN" b="1" spc="-1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110</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219" y="1981200"/>
            <a:ext cx="4267200" cy="4267200"/>
          </a:xfrm>
          <a:prstGeom prst="rect">
            <a:avLst/>
          </a:prstGeom>
        </p:spPr>
      </p:pic>
    </p:spTree>
    <p:extLst>
      <p:ext uri="{BB962C8B-B14F-4D97-AF65-F5344CB8AC3E}">
        <p14:creationId xmlns:p14="http://schemas.microsoft.com/office/powerpoint/2010/main" val="1445219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868" y="147890"/>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187052" y="1068058"/>
            <a:ext cx="8414148" cy="5104141"/>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gn="just">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b. </a:t>
            </a:r>
            <a:r>
              <a:rPr kumimoji="1" lang="en-US" altLang="en-US" sz="2400" b="1" dirty="0" err="1">
                <a:solidFill>
                  <a:schemeClr val="accent5">
                    <a:lumMod val="10000"/>
                  </a:schemeClr>
                </a:solidFill>
                <a:latin typeface="Times New Roman" pitchFamily="18" charset="0"/>
                <a:cs typeface="Times New Roman" pitchFamily="18" charset="0"/>
              </a:rPr>
              <a:t>Lưu</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gn="just">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Lưu</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endParaRPr lang="en-US" sz="2200" spc="-5" dirty="0">
              <a:latin typeface="Times New Roman"/>
              <a:cs typeface="Times New Roman"/>
            </a:endParaRPr>
          </a:p>
          <a:p>
            <a:pPr lvl="2" algn="just">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Save</a:t>
            </a:r>
          </a:p>
          <a:p>
            <a:pPr lvl="1" algn="just">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Lưu</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với</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tên</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khác</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gn="just">
              <a:lnSpc>
                <a:spcPct val="150000"/>
              </a:lnSpc>
            </a:pPr>
            <a:r>
              <a:rPr lang="en-US" b="1" spc="-5" dirty="0">
                <a:latin typeface="Times New Roman"/>
                <a:cs typeface="Times New Roman"/>
                <a:sym typeface="Wingdings" panose="05000000000000000000" pitchFamily="2" charset="2"/>
              </a:rPr>
              <a:t>File  Save As</a:t>
            </a:r>
          </a:p>
          <a:p>
            <a:pPr lvl="1" algn="just">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Lưu</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cửa</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sổ</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theo</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dõi</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gn="just">
              <a:lnSpc>
                <a:spcPct val="150000"/>
              </a:lnSpc>
            </a:pPr>
            <a:r>
              <a:rPr lang="en-US" b="1" spc="-5" dirty="0">
                <a:latin typeface="Times New Roman"/>
                <a:cs typeface="Times New Roman"/>
                <a:sym typeface="Wingdings" panose="05000000000000000000" pitchFamily="2" charset="2"/>
              </a:rPr>
              <a:t>File  Save Log As</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111</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2667001"/>
            <a:ext cx="4477321" cy="3166147"/>
          </a:xfrm>
          <a:prstGeom prst="rect">
            <a:avLst/>
          </a:prstGeom>
        </p:spPr>
      </p:pic>
    </p:spTree>
    <p:extLst>
      <p:ext uri="{BB962C8B-B14F-4D97-AF65-F5344CB8AC3E}">
        <p14:creationId xmlns:p14="http://schemas.microsoft.com/office/powerpoint/2010/main" val="2875823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955" y="19758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18362"/>
            <a:ext cx="8072230" cy="4855663"/>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3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30000"/>
              </a:lnSpc>
              <a:buFont typeface="Wingdings" panose="05000000000000000000" pitchFamily="2" charset="2"/>
              <a:buChar char="§"/>
            </a:pPr>
            <a:r>
              <a:rPr lang="vi-VN" sz="2200" dirty="0">
                <a:latin typeface="Times New Roman" panose="02020603050405020304" pitchFamily="18" charset="0"/>
                <a:cs typeface="Times New Roman" panose="02020603050405020304" pitchFamily="18" charset="0"/>
              </a:rPr>
              <a:t>Một trong những lợi ích chính của hướng đối tượng là khả năng dùng lại. Khả năng dùng lại có thể áp dụng không những cho mã mà còn cho các mô hình.</a:t>
            </a:r>
            <a:endParaRPr lang="en-US" sz="2200"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
            </a:pPr>
            <a:r>
              <a:rPr lang="vi-VN" sz="2200" dirty="0">
                <a:latin typeface="Times New Roman" panose="02020603050405020304" pitchFamily="18" charset="0"/>
                <a:cs typeface="Times New Roman" panose="02020603050405020304" pitchFamily="18" charset="0"/>
              </a:rPr>
              <a:t>Để vận dụng đầy đủ khả năng dùng lại, Rose hỗ trợ phương pháp xuất (nhập) các mô hình và các phần tử của mô hình.</a:t>
            </a:r>
            <a:endParaRPr lang="en-US" sz="2200"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a:t>
            </a:r>
            <a:r>
              <a:rPr lang="vi-VN" sz="2200" dirty="0">
                <a:latin typeface="Times New Roman" panose="02020603050405020304" pitchFamily="18" charset="0"/>
                <a:cs typeface="Times New Roman" panose="02020603050405020304" pitchFamily="18" charset="0"/>
              </a:rPr>
              <a:t>ó thể xuất một mô hình hoặc một phần của mô hình và nhập nó vào các mô hình khác</a:t>
            </a:r>
            <a:endParaRPr lang="en-US" sz="2200" b="1" spc="-5"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112</a:t>
            </a:fld>
            <a:endParaRPr lang="en-US">
              <a:solidFill>
                <a:srgbClr val="000066"/>
              </a:solidFill>
            </a:endParaRPr>
          </a:p>
        </p:txBody>
      </p:sp>
    </p:spTree>
    <p:extLst>
      <p:ext uri="{BB962C8B-B14F-4D97-AF65-F5344CB8AC3E}">
        <p14:creationId xmlns:p14="http://schemas.microsoft.com/office/powerpoint/2010/main" val="1735501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955"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28302"/>
            <a:ext cx="8072230" cy="4915298"/>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Nhập</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gói</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hoặc</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lớp</a:t>
            </a:r>
            <a:endParaRPr lang="en-US" sz="2200" spc="-5" dirty="0">
              <a:latin typeface="Times New Roman"/>
              <a:cs typeface="Times New Roman"/>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Import Model</a:t>
            </a:r>
          </a:p>
          <a:p>
            <a:pPr lvl="2">
              <a:lnSpc>
                <a:spcPct val="150000"/>
              </a:lnSpc>
            </a:pPr>
            <a:r>
              <a:rPr lang="en-US" spc="-5" dirty="0" err="1">
                <a:latin typeface="Times New Roman"/>
                <a:cs typeface="Times New Roman"/>
                <a:sym typeface="Wingdings" panose="05000000000000000000" pitchFamily="2" charset="2"/>
              </a:rPr>
              <a:t>Chọn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tập</a:t>
            </a:r>
            <a:r>
              <a:rPr lang="en-US" spc="-5" dirty="0">
                <a:latin typeface="Times New Roman"/>
                <a:cs typeface="Times New Roman"/>
                <a:sym typeface="Wingdings" panose="05000000000000000000" pitchFamily="2" charset="2"/>
              </a:rPr>
              <a:t> tin </a:t>
            </a:r>
            <a:r>
              <a:rPr lang="en-US" spc="-5" dirty="0" err="1">
                <a:latin typeface="Times New Roman"/>
                <a:cs typeface="Times New Roman"/>
                <a:sym typeface="Wingdings" panose="05000000000000000000" pitchFamily="2" charset="2"/>
              </a:rPr>
              <a:t>để</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nhập</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gồm</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các</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kiểu</a:t>
            </a:r>
            <a:r>
              <a:rPr lang="en-US" spc="-5" dirty="0">
                <a:latin typeface="Times New Roman"/>
                <a:cs typeface="Times New Roman"/>
                <a:sym typeface="Wingdings" panose="05000000000000000000" pitchFamily="2" charset="2"/>
              </a:rPr>
              <a:t>: </a:t>
            </a:r>
            <a:r>
              <a:rPr lang="vi-VN" spc="-5" dirty="0">
                <a:latin typeface="Times New Roman"/>
                <a:cs typeface="Times New Roman"/>
              </a:rPr>
              <a:t>model (</a:t>
            </a:r>
            <a:r>
              <a:rPr lang="vi-VN" spc="-5" dirty="0">
                <a:solidFill>
                  <a:srgbClr val="3333CC"/>
                </a:solidFill>
                <a:latin typeface="Times New Roman"/>
                <a:cs typeface="Times New Roman"/>
              </a:rPr>
              <a:t>.mdl</a:t>
            </a:r>
            <a:r>
              <a:rPr lang="vi-VN" spc="-5" dirty="0">
                <a:latin typeface="Times New Roman"/>
                <a:cs typeface="Times New Roman"/>
              </a:rPr>
              <a:t>), petal </a:t>
            </a:r>
            <a:r>
              <a:rPr lang="vi-VN" spc="-5" dirty="0">
                <a:solidFill>
                  <a:srgbClr val="3333CC"/>
                </a:solidFill>
                <a:latin typeface="Times New Roman"/>
                <a:cs typeface="Times New Roman"/>
              </a:rPr>
              <a:t>(.prl</a:t>
            </a:r>
            <a:r>
              <a:rPr lang="vi-VN" spc="-5" dirty="0">
                <a:latin typeface="Times New Roman"/>
                <a:cs typeface="Times New Roman"/>
              </a:rPr>
              <a:t>), category </a:t>
            </a:r>
            <a:r>
              <a:rPr lang="vi-VN" spc="-5" dirty="0">
                <a:solidFill>
                  <a:srgbClr val="3333CC"/>
                </a:solidFill>
                <a:latin typeface="Times New Roman"/>
                <a:cs typeface="Times New Roman"/>
              </a:rPr>
              <a:t>(.cat</a:t>
            </a:r>
            <a:r>
              <a:rPr lang="vi-VN" spc="-5" dirty="0">
                <a:latin typeface="Times New Roman"/>
                <a:cs typeface="Times New Roman"/>
              </a:rPr>
              <a:t>), subsystem</a:t>
            </a:r>
            <a:r>
              <a:rPr lang="en-US" spc="-5" dirty="0">
                <a:latin typeface="Times New Roman"/>
                <a:cs typeface="Times New Roman"/>
                <a:sym typeface="Wingdings" panose="05000000000000000000" pitchFamily="2" charset="2"/>
              </a:rPr>
              <a:t> (</a:t>
            </a:r>
            <a:r>
              <a:rPr lang="en-US" spc="-5" dirty="0">
                <a:solidFill>
                  <a:srgbClr val="3333CC"/>
                </a:solidFill>
                <a:latin typeface="Times New Roman"/>
                <a:cs typeface="Times New Roman"/>
                <a:sym typeface="Wingdings" panose="05000000000000000000" pitchFamily="2" charset="2"/>
              </a:rPr>
              <a:t>.sub</a:t>
            </a:r>
            <a:r>
              <a:rPr lang="en-US" spc="-5" dirty="0">
                <a:latin typeface="Times New Roman"/>
                <a:cs typeface="Times New Roman"/>
                <a:sym typeface="Wingdings" panose="05000000000000000000" pitchFamily="2" charset="2"/>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113</a:t>
            </a:fld>
            <a:endParaRPr lang="en-US">
              <a:solidFill>
                <a:srgbClr val="000066"/>
              </a:solidFill>
            </a:endParaRPr>
          </a:p>
        </p:txBody>
      </p:sp>
    </p:spTree>
    <p:extLst>
      <p:ext uri="{BB962C8B-B14F-4D97-AF65-F5344CB8AC3E}">
        <p14:creationId xmlns:p14="http://schemas.microsoft.com/office/powerpoint/2010/main" val="759830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650" y="17770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97876"/>
            <a:ext cx="7813813" cy="4776150"/>
          </a:xfrm>
        </p:spPr>
        <p:txBody>
          <a:bodyPr/>
          <a:lstStyle/>
          <a:p>
            <a:pPr marL="0" indent="0">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Xuất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mô</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hình</a:t>
            </a:r>
            <a:endParaRPr lang="en-US" sz="2200" spc="-5" dirty="0">
              <a:latin typeface="Times New Roman"/>
              <a:cs typeface="Times New Roman"/>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b="1" spc="-5" dirty="0">
                <a:latin typeface="Times New Roman"/>
                <a:cs typeface="Times New Roman"/>
              </a:rPr>
              <a:t>File </a:t>
            </a:r>
            <a:r>
              <a:rPr lang="en-US" b="1" spc="-5" dirty="0">
                <a:latin typeface="Times New Roman"/>
                <a:cs typeface="Times New Roman"/>
                <a:sym typeface="Wingdings" panose="05000000000000000000" pitchFamily="2" charset="2"/>
              </a:rPr>
              <a:t> Export Model</a:t>
            </a:r>
          </a:p>
          <a:p>
            <a:pPr lvl="2">
              <a:lnSpc>
                <a:spcPct val="150000"/>
              </a:lnSpc>
            </a:pPr>
            <a:r>
              <a:rPr lang="en-US" spc="-5" dirty="0" err="1">
                <a:latin typeface="Times New Roman"/>
                <a:cs typeface="Times New Roman"/>
                <a:sym typeface="Wingdings" panose="05000000000000000000" pitchFamily="2" charset="2"/>
              </a:rPr>
              <a:t>Nhập</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tên</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tập</a:t>
            </a:r>
            <a:r>
              <a:rPr lang="en-US" spc="-5" dirty="0">
                <a:latin typeface="Times New Roman"/>
                <a:cs typeface="Times New Roman"/>
                <a:sym typeface="Wingdings" panose="05000000000000000000" pitchFamily="2" charset="2"/>
              </a:rPr>
              <a:t> tin </a:t>
            </a:r>
            <a:r>
              <a:rPr lang="en-US" spc="-5" dirty="0" err="1">
                <a:latin typeface="Times New Roman"/>
                <a:cs typeface="Times New Roman"/>
                <a:sym typeface="Wingdings" panose="05000000000000000000" pitchFamily="2" charset="2"/>
              </a:rPr>
              <a:t>để</a:t>
            </a:r>
            <a:r>
              <a:rPr lang="en-US" spc="-5" dirty="0">
                <a:latin typeface="Times New Roman"/>
                <a:cs typeface="Times New Roman"/>
                <a:sym typeface="Wingdings" panose="05000000000000000000" pitchFamily="2" charset="2"/>
              </a:rPr>
              <a:t> </a:t>
            </a:r>
            <a:r>
              <a:rPr lang="en-US" spc="-5" dirty="0" err="1">
                <a:latin typeface="Times New Roman"/>
                <a:cs typeface="Times New Roman"/>
                <a:sym typeface="Wingdings" panose="05000000000000000000" pitchFamily="2" charset="2"/>
              </a:rPr>
              <a:t>xuất</a:t>
            </a:r>
            <a:endParaRPr lang="en-US" spc="-5" dirty="0">
              <a:latin typeface="Times New Roman"/>
              <a:cs typeface="Times New Roman"/>
              <a:sym typeface="Wingdings" panose="05000000000000000000" pitchFamily="2" charset="2"/>
            </a:endParaRPr>
          </a:p>
          <a:p>
            <a:pPr lvl="1">
              <a:lnSpc>
                <a:spcPct val="150000"/>
              </a:lnSpc>
              <a:buFont typeface="Wingdings" panose="05000000000000000000" pitchFamily="2" charset="2"/>
              <a:buChar char="§"/>
            </a:pP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Xuất</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một</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gói</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các</a:t>
            </a:r>
            <a:r>
              <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rPr>
              <a:t> </a:t>
            </a:r>
            <a:r>
              <a:rPr kumimoji="1" lang="en-US" sz="2200" b="1" i="1" dirty="0" err="1">
                <a:solidFill>
                  <a:schemeClr val="accent5">
                    <a:lumMod val="10000"/>
                  </a:schemeClr>
                </a:solidFill>
                <a:latin typeface="Times New Roman" pitchFamily="18" charset="0"/>
                <a:cs typeface="Times New Roman" pitchFamily="18" charset="0"/>
                <a:sym typeface="Wingdings" panose="05000000000000000000" pitchFamily="2" charset="2"/>
              </a:rPr>
              <a:t>lớp</a:t>
            </a:r>
            <a:endParaRPr kumimoji="1" lang="en-US" sz="2200" b="1" i="1" dirty="0">
              <a:solidFill>
                <a:schemeClr val="accent5">
                  <a:lumMod val="10000"/>
                </a:schemeClr>
              </a:solidFill>
              <a:latin typeface="Times New Roman" pitchFamily="18" charset="0"/>
              <a:cs typeface="Times New Roman" pitchFamily="18" charset="0"/>
              <a:sym typeface="Wingdings" panose="05000000000000000000" pitchFamily="2" charset="2"/>
            </a:endParaRPr>
          </a:p>
          <a:p>
            <a:pPr lvl="2">
              <a:lnSpc>
                <a:spcPct val="150000"/>
              </a:lnSpc>
            </a:pPr>
            <a:r>
              <a:rPr lang="vi-VN" spc="-5" dirty="0">
                <a:latin typeface="Times New Roman"/>
                <a:cs typeface="Times New Roman"/>
              </a:rPr>
              <a:t>Chọn gói để xuất từ một sơ đồ Class</a:t>
            </a:r>
            <a:endParaRPr lang="en-US" spc="-5" dirty="0">
              <a:latin typeface="Times New Roman"/>
              <a:cs typeface="Times New Roman"/>
            </a:endParaRPr>
          </a:p>
          <a:p>
            <a:pPr lvl="2">
              <a:lnSpc>
                <a:spcPct val="150000"/>
              </a:lnSpc>
            </a:pPr>
            <a:r>
              <a:rPr lang="vi-VN" spc="-5" dirty="0">
                <a:latin typeface="Times New Roman"/>
                <a:cs typeface="Times New Roman"/>
              </a:rPr>
              <a:t>Chọn </a:t>
            </a:r>
            <a:r>
              <a:rPr lang="vi-VN" b="1" spc="-5" dirty="0">
                <a:latin typeface="Times New Roman"/>
                <a:cs typeface="Times New Roman"/>
              </a:rPr>
              <a:t>File </a:t>
            </a:r>
            <a:r>
              <a:rPr lang="en-US" b="1" spc="-5" dirty="0">
                <a:latin typeface="Times New Roman"/>
                <a:cs typeface="Times New Roman"/>
                <a:sym typeface="Wingdings" panose="05000000000000000000" pitchFamily="2" charset="2"/>
              </a:rPr>
              <a:t></a:t>
            </a:r>
            <a:r>
              <a:rPr lang="vi-VN" b="1" spc="-5" dirty="0">
                <a:latin typeface="Times New Roman"/>
                <a:cs typeface="Times New Roman"/>
              </a:rPr>
              <a:t> Export </a:t>
            </a:r>
            <a:r>
              <a:rPr lang="en-US" spc="-5" dirty="0">
                <a:latin typeface="Times New Roman"/>
                <a:cs typeface="Times New Roman"/>
              </a:rPr>
              <a:t>&lt;Packages&gt;</a:t>
            </a:r>
          </a:p>
          <a:p>
            <a:pPr lvl="2">
              <a:lnSpc>
                <a:spcPct val="150000"/>
              </a:lnSpc>
            </a:pPr>
            <a:r>
              <a:rPr lang="vi-VN" spc="-5" dirty="0">
                <a:latin typeface="Times New Roman"/>
                <a:cs typeface="Times New Roman"/>
              </a:rPr>
              <a:t>Nhập tên của tập tin để xuất.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114</a:t>
            </a:fld>
            <a:endParaRPr lang="en-US">
              <a:solidFill>
                <a:srgbClr val="000066"/>
              </a:solidFill>
            </a:endParaRPr>
          </a:p>
        </p:txBody>
      </p:sp>
    </p:spTree>
    <p:extLst>
      <p:ext uri="{BB962C8B-B14F-4D97-AF65-F5344CB8AC3E}">
        <p14:creationId xmlns:p14="http://schemas.microsoft.com/office/powerpoint/2010/main" val="341017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20752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52500" y="1058119"/>
            <a:ext cx="7744239" cy="494511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c. </a:t>
            </a:r>
            <a:r>
              <a:rPr kumimoji="1" lang="en-US" altLang="en-US" sz="2400" b="1" dirty="0" err="1">
                <a:solidFill>
                  <a:schemeClr val="accent5">
                    <a:lumMod val="10000"/>
                  </a:schemeClr>
                </a:solidFill>
                <a:latin typeface="Times New Roman" pitchFamily="18" charset="0"/>
                <a:cs typeface="Times New Roman" pitchFamily="18" charset="0"/>
              </a:rPr>
              <a:t>Nhập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Xuất</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mô</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hình</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Xuất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một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lớp</a:t>
            </a:r>
            <a:endParaRPr kumimoji="1" lang="en-US" sz="2200" b="1" i="1" dirty="0">
              <a:solidFill>
                <a:schemeClr val="accent5">
                  <a:lumMod val="10000"/>
                </a:schemeClr>
              </a:solidFill>
              <a:latin typeface="Times New Roman" pitchFamily="18" charset="0"/>
              <a:cs typeface="Times New Roman" pitchFamily="18" charset="0"/>
            </a:endParaRPr>
          </a:p>
          <a:p>
            <a:pPr lvl="2">
              <a:lnSpc>
                <a:spcPct val="150000"/>
              </a:lnSpc>
            </a:pPr>
            <a:r>
              <a:rPr lang="vi-VN" spc="-5" dirty="0">
                <a:latin typeface="Times New Roman"/>
                <a:cs typeface="Times New Roman"/>
              </a:rPr>
              <a:t>Chọn lớp để xuất từ một sơ đồ Class </a:t>
            </a:r>
            <a:endParaRPr lang="en-US" spc="-5" dirty="0">
              <a:latin typeface="Times New Roman"/>
              <a:cs typeface="Times New Roman"/>
            </a:endParaRPr>
          </a:p>
          <a:p>
            <a:pPr lvl="2">
              <a:lnSpc>
                <a:spcPct val="150000"/>
              </a:lnSpc>
            </a:pPr>
            <a:r>
              <a:rPr lang="vi-VN" spc="-5" dirty="0">
                <a:latin typeface="Times New Roman"/>
                <a:cs typeface="Times New Roman"/>
              </a:rPr>
              <a:t>Chọn </a:t>
            </a:r>
            <a:r>
              <a:rPr lang="vi-VN" b="1" spc="-5" dirty="0">
                <a:latin typeface="Times New Roman"/>
                <a:cs typeface="Times New Roman"/>
              </a:rPr>
              <a:t>File </a:t>
            </a:r>
            <a:r>
              <a:rPr lang="en-US" b="1" spc="-5" dirty="0">
                <a:latin typeface="Times New Roman"/>
                <a:cs typeface="Times New Roman"/>
                <a:sym typeface="Wingdings" panose="05000000000000000000" pitchFamily="2" charset="2"/>
              </a:rPr>
              <a:t></a:t>
            </a:r>
            <a:r>
              <a:rPr lang="vi-VN" b="1" spc="-5" dirty="0">
                <a:latin typeface="Times New Roman"/>
                <a:cs typeface="Times New Roman"/>
              </a:rPr>
              <a:t> Export </a:t>
            </a:r>
            <a:r>
              <a:rPr lang="en-US" spc="-5" dirty="0">
                <a:latin typeface="Times New Roman"/>
                <a:cs typeface="Times New Roman"/>
              </a:rPr>
              <a:t>&lt;Class&gt;</a:t>
            </a:r>
          </a:p>
          <a:p>
            <a:pPr lvl="2">
              <a:lnSpc>
                <a:spcPct val="150000"/>
              </a:lnSpc>
            </a:pPr>
            <a:r>
              <a:rPr lang="vi-VN" spc="-5" dirty="0">
                <a:latin typeface="Times New Roman"/>
                <a:cs typeface="Times New Roman"/>
              </a:rPr>
              <a:t> Nhập tên của tập tin để xuất.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115</a:t>
            </a:fld>
            <a:endParaRPr lang="en-US">
              <a:solidFill>
                <a:srgbClr val="000066"/>
              </a:solidFill>
            </a:endParaRPr>
          </a:p>
        </p:txBody>
      </p:sp>
    </p:spTree>
    <p:extLst>
      <p:ext uri="{BB962C8B-B14F-4D97-AF65-F5344CB8AC3E}">
        <p14:creationId xmlns:p14="http://schemas.microsoft.com/office/powerpoint/2010/main" val="901091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199" y="18764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50131" y="1087937"/>
            <a:ext cx="8296401" cy="5054446"/>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lnSpc>
                <a:spcPct val="150000"/>
              </a:lnSpc>
              <a:buNone/>
            </a:pPr>
            <a:r>
              <a:rPr kumimoji="1" lang="en-US" altLang="en-US" sz="2400" b="1" dirty="0">
                <a:solidFill>
                  <a:schemeClr val="accent5">
                    <a:lumMod val="10000"/>
                  </a:schemeClr>
                </a:solidFill>
                <a:latin typeface="Times New Roman" pitchFamily="18" charset="0"/>
                <a:cs typeface="Times New Roman" pitchFamily="18" charset="0"/>
              </a:rPr>
              <a:t>d. </a:t>
            </a:r>
            <a:r>
              <a:rPr kumimoji="1" lang="en-US" altLang="en-US" sz="2400" b="1" dirty="0" err="1">
                <a:solidFill>
                  <a:schemeClr val="accent5">
                    <a:lumMod val="10000"/>
                  </a:schemeClr>
                </a:solidFill>
                <a:latin typeface="Times New Roman" pitchFamily="18" charset="0"/>
                <a:cs typeface="Times New Roman" pitchFamily="18" charset="0"/>
              </a:rPr>
              <a:t>Xác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lập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tùy</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chọn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khác</a:t>
            </a:r>
            <a:endParaRPr kumimoji="1" lang="en-US" sz="2400" b="1" dirty="0">
              <a:solidFill>
                <a:schemeClr val="accent5">
                  <a:lumMod val="10000"/>
                </a:schemeClr>
              </a:solidFill>
              <a:latin typeface="Times New Roman" pitchFamily="18" charset="0"/>
              <a:cs typeface="Times New Roman" pitchFamily="18" charset="0"/>
            </a:endParaRPr>
          </a:p>
          <a:p>
            <a:pPr lvl="1">
              <a:lnSpc>
                <a:spcPct val="150000"/>
              </a:lnSpc>
              <a:buFont typeface="Wingdings" panose="05000000000000000000" pitchFamily="2" charset="2"/>
              <a:buChar char="§"/>
            </a:pPr>
            <a:r>
              <a:rPr kumimoji="1" lang="en-US" sz="2200" b="1" i="1" dirty="0" err="1">
                <a:solidFill>
                  <a:schemeClr val="accent5">
                    <a:lumMod val="10000"/>
                  </a:schemeClr>
                </a:solidFill>
                <a:latin typeface="Times New Roman" pitchFamily="18" charset="0"/>
                <a:cs typeface="Times New Roman" pitchFamily="18" charset="0"/>
              </a:rPr>
              <a:t>Thiết</a:t>
            </a:r>
            <a:r>
              <a:rPr kumimoji="1" lang="en-US" sz="2200" b="1" i="1" dirty="0">
                <a:solidFill>
                  <a:schemeClr val="accent5">
                    <a:lumMod val="10000"/>
                  </a:schemeClr>
                </a:solidFill>
                <a:latin typeface="Times New Roman" pitchFamily="18" charset="0"/>
                <a:cs typeface="Times New Roman" pitchFamily="18" charset="0"/>
              </a:rPr>
              <a:t> </a:t>
            </a:r>
            <a:r>
              <a:rPr kumimoji="1" lang="en-US" sz="2200" b="1" i="1" dirty="0" err="1">
                <a:solidFill>
                  <a:schemeClr val="accent5">
                    <a:lumMod val="10000"/>
                  </a:schemeClr>
                </a:solidFill>
                <a:latin typeface="Times New Roman" pitchFamily="18" charset="0"/>
                <a:cs typeface="Times New Roman" pitchFamily="18" charset="0"/>
              </a:rPr>
              <a:t>lập</a:t>
            </a:r>
            <a:r>
              <a:rPr kumimoji="1" lang="en-US" sz="2200" b="1" i="1" dirty="0">
                <a:solidFill>
                  <a:schemeClr val="accent5">
                    <a:lumMod val="10000"/>
                  </a:schemeClr>
                </a:solidFill>
                <a:latin typeface="Times New Roman" pitchFamily="18" charset="0"/>
                <a:cs typeface="Times New Roman" pitchFamily="18" charset="0"/>
              </a:rPr>
              <a:t> font </a:t>
            </a:r>
            <a:r>
              <a:rPr kumimoji="1" lang="en-US" sz="2200" b="1" i="1" dirty="0" err="1">
                <a:solidFill>
                  <a:schemeClr val="accent5">
                    <a:lumMod val="10000"/>
                  </a:schemeClr>
                </a:solidFill>
                <a:latin typeface="Times New Roman" pitchFamily="18" charset="0"/>
                <a:cs typeface="Times New Roman" pitchFamily="18" charset="0"/>
              </a:rPr>
              <a:t>chữ</a:t>
            </a:r>
            <a:endParaRPr kumimoji="1" lang="en-US" sz="2200" b="1" i="1" dirty="0">
              <a:solidFill>
                <a:schemeClr val="accent5">
                  <a:lumMod val="10000"/>
                </a:schemeClr>
              </a:solidFill>
              <a:latin typeface="Times New Roman" pitchFamily="18" charset="0"/>
              <a:cs typeface="Times New Roman" pitchFamily="18" charset="0"/>
            </a:endParaRPr>
          </a:p>
          <a:p>
            <a:pPr lvl="2">
              <a:lnSpc>
                <a:spcPct val="150000"/>
              </a:lnSpc>
            </a:pPr>
            <a:r>
              <a:rPr lang="en-US" spc="-5" dirty="0" err="1">
                <a:latin typeface="Times New Roman"/>
                <a:cs typeface="Times New Roman"/>
              </a:rPr>
              <a:t>Chọn</a:t>
            </a:r>
            <a:r>
              <a:rPr lang="en-US" spc="-5" dirty="0">
                <a:latin typeface="Times New Roman"/>
                <a:cs typeface="Times New Roman"/>
              </a:rPr>
              <a:t> </a:t>
            </a:r>
            <a:r>
              <a:rPr lang="en-US" spc="-5" dirty="0" err="1">
                <a:latin typeface="Times New Roman"/>
                <a:cs typeface="Times New Roman"/>
              </a:rPr>
              <a:t>đối</a:t>
            </a:r>
            <a:r>
              <a:rPr lang="en-US" spc="-5" dirty="0">
                <a:latin typeface="Times New Roman"/>
                <a:cs typeface="Times New Roman"/>
              </a:rPr>
              <a:t> </a:t>
            </a:r>
            <a:r>
              <a:rPr lang="en-US" spc="-5" dirty="0" err="1">
                <a:latin typeface="Times New Roman"/>
                <a:cs typeface="Times New Roman"/>
              </a:rPr>
              <a:t>tượng</a:t>
            </a:r>
            <a:r>
              <a:rPr lang="en-US" spc="-5" dirty="0">
                <a:latin typeface="Times New Roman"/>
                <a:cs typeface="Times New Roman"/>
              </a:rPr>
              <a:t> </a:t>
            </a:r>
          </a:p>
          <a:p>
            <a:pPr lvl="2">
              <a:lnSpc>
                <a:spcPct val="150000"/>
              </a:lnSpc>
            </a:pPr>
            <a:r>
              <a:rPr lang="vi-VN" spc="-5" dirty="0">
                <a:latin typeface="Times New Roman"/>
                <a:cs typeface="Times New Roman"/>
              </a:rPr>
              <a:t>Chọn </a:t>
            </a:r>
            <a:r>
              <a:rPr lang="en-US" b="1" spc="-5" dirty="0">
                <a:latin typeface="Times New Roman"/>
                <a:cs typeface="Times New Roman"/>
              </a:rPr>
              <a:t>Format </a:t>
            </a:r>
            <a:r>
              <a:rPr lang="en-US" b="1" spc="-5" dirty="0">
                <a:latin typeface="Times New Roman"/>
                <a:cs typeface="Times New Roman"/>
                <a:sym typeface="Wingdings" panose="05000000000000000000" pitchFamily="2" charset="2"/>
              </a:rPr>
              <a:t> Font</a:t>
            </a:r>
          </a:p>
          <a:p>
            <a:pPr lvl="2">
              <a:lnSpc>
                <a:spcPct val="150000"/>
              </a:lnSpc>
            </a:pPr>
            <a:r>
              <a:rPr lang="en-US" spc="-5" dirty="0" err="1">
                <a:latin typeface="Times New Roman"/>
                <a:cs typeface="Times New Roman"/>
              </a:rPr>
              <a:t>Chọn</a:t>
            </a:r>
            <a:r>
              <a:rPr lang="en-US" spc="-5" dirty="0">
                <a:latin typeface="Times New Roman"/>
                <a:cs typeface="Times New Roman"/>
              </a:rPr>
              <a:t> font </a:t>
            </a:r>
            <a:r>
              <a:rPr lang="en-US" spc="-5" dirty="0" err="1">
                <a:latin typeface="Times New Roman"/>
                <a:cs typeface="Times New Roman"/>
              </a:rPr>
              <a:t>chữ</a:t>
            </a:r>
            <a:r>
              <a:rPr lang="en-US" spc="-5" dirty="0">
                <a:latin typeface="Times New Roman"/>
                <a:cs typeface="Times New Roman"/>
              </a:rPr>
              <a:t>, </a:t>
            </a:r>
            <a:r>
              <a:rPr lang="en-US" spc="-5" dirty="0" err="1">
                <a:latin typeface="Times New Roman"/>
                <a:cs typeface="Times New Roman"/>
              </a:rPr>
              <a:t>cỡ</a:t>
            </a:r>
            <a:r>
              <a:rPr lang="en-US" spc="-5" dirty="0">
                <a:latin typeface="Times New Roman"/>
                <a:cs typeface="Times New Roman"/>
              </a:rPr>
              <a:t> </a:t>
            </a:r>
            <a:r>
              <a:rPr lang="en-US" spc="-5" dirty="0" err="1">
                <a:latin typeface="Times New Roman"/>
                <a:cs typeface="Times New Roman"/>
              </a:rPr>
              <a:t>chữ</a:t>
            </a:r>
            <a:r>
              <a:rPr lang="vi-VN" sz="2400" spc="-5" dirty="0">
                <a:latin typeface="Times New Roman"/>
                <a:cs typeface="Times New Roman"/>
              </a:rPr>
              <a:t>. </a:t>
            </a:r>
            <a:endParaRPr lang="en-US" sz="2400" spc="-5"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116</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057400"/>
            <a:ext cx="4241132" cy="3429000"/>
          </a:xfrm>
          <a:prstGeom prst="rect">
            <a:avLst/>
          </a:prstGeom>
        </p:spPr>
      </p:pic>
    </p:spTree>
    <p:extLst>
      <p:ext uri="{BB962C8B-B14F-4D97-AF65-F5344CB8AC3E}">
        <p14:creationId xmlns:p14="http://schemas.microsoft.com/office/powerpoint/2010/main" val="39931269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97586"/>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640399" y="1012292"/>
            <a:ext cx="9080071" cy="5442483"/>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3.3.3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Làm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việc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với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Rational Rose</a:t>
            </a:r>
          </a:p>
          <a:p>
            <a:pPr marL="0" indent="0">
              <a:buNone/>
            </a:pPr>
            <a:r>
              <a:rPr kumimoji="1" lang="en-US" altLang="en-US" sz="2400" b="1" dirty="0">
                <a:solidFill>
                  <a:schemeClr val="accent5">
                    <a:lumMod val="10000"/>
                  </a:schemeClr>
                </a:solidFill>
                <a:latin typeface="Times New Roman" pitchFamily="18" charset="0"/>
                <a:cs typeface="Times New Roman" pitchFamily="18" charset="0"/>
              </a:rPr>
              <a:t>d. </a:t>
            </a:r>
            <a:r>
              <a:rPr kumimoji="1" lang="en-US" altLang="en-US" sz="2400" b="1" dirty="0" err="1">
                <a:solidFill>
                  <a:schemeClr val="accent5">
                    <a:lumMod val="10000"/>
                  </a:schemeClr>
                </a:solidFill>
                <a:latin typeface="Times New Roman" pitchFamily="18" charset="0"/>
                <a:cs typeface="Times New Roman" pitchFamily="18" charset="0"/>
              </a:rPr>
              <a:t>Xác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lập</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các</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tùy</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chọn</a:t>
            </a:r>
            <a:r>
              <a:rPr kumimoji="1" lang="en-US" altLang="en-US" sz="2400" b="1" dirty="0">
                <a:solidFill>
                  <a:schemeClr val="accent5">
                    <a:lumMod val="10000"/>
                  </a:schemeClr>
                </a:solidFill>
                <a:latin typeface="Times New Roman" pitchFamily="18" charset="0"/>
                <a:cs typeface="Times New Roman" pitchFamily="18" charset="0"/>
              </a:rPr>
              <a:t> </a:t>
            </a:r>
            <a:r>
              <a:rPr kumimoji="1" lang="en-US" altLang="en-US" sz="2400" b="1" dirty="0" err="1">
                <a:solidFill>
                  <a:schemeClr val="accent5">
                    <a:lumMod val="10000"/>
                  </a:schemeClr>
                </a:solidFill>
                <a:latin typeface="Times New Roman" pitchFamily="18" charset="0"/>
                <a:cs typeface="Times New Roman" pitchFamily="18" charset="0"/>
              </a:rPr>
              <a:t>khác</a:t>
            </a:r>
            <a:endParaRPr kumimoji="1" lang="en-US" sz="2400" b="1"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117</a:t>
            </a:fld>
            <a:endParaRPr lang="en-US">
              <a:solidFill>
                <a:srgbClr val="000066"/>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2345587"/>
            <a:ext cx="2750182" cy="4109189"/>
          </a:xfrm>
          <a:prstGeom prst="rect">
            <a:avLst/>
          </a:prstGeom>
        </p:spPr>
      </p:pic>
      <p:sp>
        <p:nvSpPr>
          <p:cNvPr id="7" name="Rectangle 6"/>
          <p:cNvSpPr/>
          <p:nvPr/>
        </p:nvSpPr>
        <p:spPr>
          <a:xfrm>
            <a:off x="3352801" y="2345586"/>
            <a:ext cx="6095999" cy="2853153"/>
          </a:xfrm>
          <a:prstGeom prst="rect">
            <a:avLst/>
          </a:prstGeom>
        </p:spPr>
        <p:txBody>
          <a:bodyPr wrap="square">
            <a:spAutoFit/>
          </a:bodyPr>
          <a:lstStyle/>
          <a:p>
            <a:pPr marL="800100" lvl="1" indent="-342900">
              <a:lnSpc>
                <a:spcPct val="150000"/>
              </a:lnSpc>
              <a:buFont typeface="Wingdings" panose="05000000000000000000" pitchFamily="2" charset="2"/>
              <a:buChar char="§"/>
            </a:pPr>
            <a:r>
              <a:rPr lang="en-US" sz="2200" b="1" i="1" spc="-5" dirty="0" err="1">
                <a:solidFill>
                  <a:schemeClr val="accent5">
                    <a:lumMod val="10000"/>
                  </a:schemeClr>
                </a:solidFill>
                <a:latin typeface="Times New Roman"/>
                <a:cs typeface="Times New Roman"/>
              </a:rPr>
              <a:t>Thiết</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lập</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màu</a:t>
            </a:r>
            <a:r>
              <a:rPr lang="en-US" sz="2200" b="1" i="1" spc="-5" dirty="0">
                <a:solidFill>
                  <a:schemeClr val="accent5">
                    <a:lumMod val="10000"/>
                  </a:schemeClr>
                </a:solidFill>
                <a:latin typeface="Times New Roman"/>
                <a:cs typeface="Times New Roman"/>
              </a:rPr>
              <a:t> </a:t>
            </a:r>
            <a:r>
              <a:rPr lang="en-US" sz="2200" b="1" i="1" spc="-5" dirty="0" err="1">
                <a:solidFill>
                  <a:schemeClr val="accent5">
                    <a:lumMod val="10000"/>
                  </a:schemeClr>
                </a:solidFill>
                <a:latin typeface="Times New Roman"/>
                <a:cs typeface="Times New Roman"/>
              </a:rPr>
              <a:t>sắc</a:t>
            </a:r>
            <a:endParaRPr lang="en-US" sz="2200" b="1" i="1" spc="-5" dirty="0">
              <a:solidFill>
                <a:schemeClr val="accent5">
                  <a:lumMod val="10000"/>
                </a:schemeClr>
              </a:solidFill>
              <a:latin typeface="Times New Roman"/>
              <a:cs typeface="Times New Roman"/>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rPr>
              <a:t>Chọn</a:t>
            </a:r>
            <a:r>
              <a:rPr lang="en-US" sz="2000" spc="-5" dirty="0">
                <a:solidFill>
                  <a:schemeClr val="accent5">
                    <a:lumMod val="10000"/>
                  </a:schemeClr>
                </a:solidFill>
                <a:latin typeface="Times New Roman"/>
                <a:cs typeface="Times New Roman"/>
              </a:rPr>
              <a:t> </a:t>
            </a:r>
            <a:r>
              <a:rPr lang="en-US" sz="2000" spc="-5" dirty="0" err="1">
                <a:solidFill>
                  <a:schemeClr val="accent5">
                    <a:lumMod val="10000"/>
                  </a:schemeClr>
                </a:solidFill>
                <a:latin typeface="Times New Roman"/>
                <a:cs typeface="Times New Roman"/>
              </a:rPr>
              <a:t>đối</a:t>
            </a:r>
            <a:r>
              <a:rPr lang="en-US" sz="2000" spc="-5" dirty="0">
                <a:solidFill>
                  <a:schemeClr val="accent5">
                    <a:lumMod val="10000"/>
                  </a:schemeClr>
                </a:solidFill>
                <a:latin typeface="Times New Roman"/>
                <a:cs typeface="Times New Roman"/>
              </a:rPr>
              <a:t> </a:t>
            </a:r>
            <a:r>
              <a:rPr lang="en-US" sz="2000" spc="-5" dirty="0" err="1">
                <a:solidFill>
                  <a:schemeClr val="accent5">
                    <a:lumMod val="10000"/>
                  </a:schemeClr>
                </a:solidFill>
                <a:latin typeface="Times New Roman"/>
                <a:cs typeface="Times New Roman"/>
              </a:rPr>
              <a:t>tượng</a:t>
            </a:r>
            <a:endParaRPr lang="en-US" sz="2000" spc="-5" dirty="0">
              <a:solidFill>
                <a:schemeClr val="accent5">
                  <a:lumMod val="10000"/>
                </a:schemeClr>
              </a:solidFill>
              <a:latin typeface="Times New Roman"/>
              <a:cs typeface="Times New Roman"/>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rPr>
              <a:t>Chọn</a:t>
            </a:r>
            <a:r>
              <a:rPr lang="en-US" sz="2000" spc="-5" dirty="0">
                <a:solidFill>
                  <a:schemeClr val="accent5">
                    <a:lumMod val="10000"/>
                  </a:schemeClr>
                </a:solidFill>
                <a:latin typeface="Times New Roman"/>
                <a:cs typeface="Times New Roman"/>
              </a:rPr>
              <a:t> </a:t>
            </a:r>
            <a:r>
              <a:rPr lang="en-US" sz="2000" b="1" spc="-5" dirty="0">
                <a:solidFill>
                  <a:schemeClr val="accent5">
                    <a:lumMod val="10000"/>
                  </a:schemeClr>
                </a:solidFill>
                <a:latin typeface="Times New Roman"/>
                <a:cs typeface="Times New Roman"/>
              </a:rPr>
              <a:t>Format </a:t>
            </a:r>
            <a:r>
              <a:rPr lang="en-US" sz="2000" b="1" spc="-5" dirty="0">
                <a:solidFill>
                  <a:schemeClr val="accent5">
                    <a:lumMod val="10000"/>
                  </a:schemeClr>
                </a:solidFill>
                <a:latin typeface="Times New Roman"/>
                <a:cs typeface="Times New Roman"/>
                <a:sym typeface="Wingdings" panose="05000000000000000000" pitchFamily="2" charset="2"/>
              </a:rPr>
              <a:t> Line Color </a:t>
            </a:r>
            <a:r>
              <a:rPr lang="en-US" sz="2000" spc="-5" dirty="0">
                <a:solidFill>
                  <a:schemeClr val="accent5">
                    <a:lumMod val="10000"/>
                  </a:schemeClr>
                </a:solidFill>
                <a:latin typeface="Times New Roman"/>
                <a:cs typeface="Times New Roman"/>
                <a:sym typeface="Wingdings" panose="05000000000000000000" pitchFamily="2" charset="2"/>
              </a:rPr>
              <a:t>(</a:t>
            </a:r>
            <a:r>
              <a:rPr lang="en-US" sz="2000" spc="-5" dirty="0" err="1">
                <a:solidFill>
                  <a:schemeClr val="accent5">
                    <a:lumMod val="10000"/>
                  </a:schemeClr>
                </a:solidFill>
                <a:latin typeface="Times New Roman"/>
                <a:cs typeface="Times New Roman"/>
                <a:sym typeface="Wingdings" panose="05000000000000000000" pitchFamily="2" charset="2"/>
              </a:rPr>
              <a:t>màu</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đường</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viền</a:t>
            </a:r>
            <a:r>
              <a:rPr lang="en-US" sz="2000" spc="-5" dirty="0">
                <a:solidFill>
                  <a:schemeClr val="accent5">
                    <a:lumMod val="10000"/>
                  </a:schemeClr>
                </a:solidFill>
                <a:latin typeface="Times New Roman"/>
                <a:cs typeface="Times New Roman"/>
                <a:sym typeface="Wingdings" panose="05000000000000000000" pitchFamily="2" charset="2"/>
              </a:rPr>
              <a:t>)</a:t>
            </a:r>
            <a:endParaRPr lang="en-US" sz="2000" b="1" spc="-5" dirty="0">
              <a:solidFill>
                <a:schemeClr val="accent5">
                  <a:lumMod val="10000"/>
                </a:schemeClr>
              </a:solidFill>
              <a:latin typeface="Times New Roman"/>
              <a:cs typeface="Times New Roman"/>
              <a:sym typeface="Wingdings" panose="05000000000000000000" pitchFamily="2" charset="2"/>
            </a:endParaRP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sym typeface="Wingdings" panose="05000000000000000000" pitchFamily="2" charset="2"/>
              </a:rPr>
              <a:t>hoặc</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b="1" spc="-5" dirty="0">
                <a:solidFill>
                  <a:schemeClr val="accent5">
                    <a:lumMod val="10000"/>
                  </a:schemeClr>
                </a:solidFill>
                <a:latin typeface="Times New Roman"/>
                <a:cs typeface="Times New Roman"/>
                <a:sym typeface="Wingdings" panose="05000000000000000000" pitchFamily="2" charset="2"/>
              </a:rPr>
              <a:t>Format</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b="1" spc="-5" dirty="0">
                <a:solidFill>
                  <a:schemeClr val="accent5">
                    <a:lumMod val="10000"/>
                  </a:schemeClr>
                </a:solidFill>
                <a:latin typeface="Times New Roman"/>
                <a:cs typeface="Times New Roman"/>
                <a:sym typeface="Wingdings" panose="05000000000000000000" pitchFamily="2" charset="2"/>
              </a:rPr>
              <a:t>Fill Color </a:t>
            </a:r>
            <a:r>
              <a:rPr lang="en-US" sz="2000" spc="-5" dirty="0">
                <a:solidFill>
                  <a:schemeClr val="accent5">
                    <a:lumMod val="10000"/>
                  </a:schemeClr>
                </a:solidFill>
                <a:latin typeface="Times New Roman"/>
                <a:cs typeface="Times New Roman"/>
                <a:sym typeface="Wingdings" panose="05000000000000000000" pitchFamily="2" charset="2"/>
              </a:rPr>
              <a:t>(</a:t>
            </a:r>
            <a:r>
              <a:rPr lang="en-US" sz="2000" spc="-5" dirty="0" err="1">
                <a:solidFill>
                  <a:schemeClr val="accent5">
                    <a:lumMod val="10000"/>
                  </a:schemeClr>
                </a:solidFill>
                <a:latin typeface="Times New Roman"/>
                <a:cs typeface="Times New Roman"/>
                <a:sym typeface="Wingdings" panose="05000000000000000000" pitchFamily="2" charset="2"/>
              </a:rPr>
              <a:t>màu</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nền</a:t>
            </a:r>
            <a:r>
              <a:rPr lang="en-US" sz="2000" spc="-5" dirty="0">
                <a:solidFill>
                  <a:schemeClr val="accent5">
                    <a:lumMod val="10000"/>
                  </a:schemeClr>
                </a:solidFill>
                <a:latin typeface="Times New Roman"/>
                <a:cs typeface="Times New Roman"/>
                <a:sym typeface="Wingdings" panose="05000000000000000000" pitchFamily="2" charset="2"/>
              </a:rPr>
              <a:t>)</a:t>
            </a:r>
          </a:p>
          <a:p>
            <a:pPr marL="1257300" lvl="2" indent="-342900">
              <a:lnSpc>
                <a:spcPct val="150000"/>
              </a:lnSpc>
              <a:buFont typeface="Arial" panose="020B0604020202020204" pitchFamily="34" charset="0"/>
              <a:buChar char="•"/>
            </a:pPr>
            <a:r>
              <a:rPr lang="en-US" sz="2000" spc="-5" dirty="0" err="1">
                <a:solidFill>
                  <a:schemeClr val="accent5">
                    <a:lumMod val="10000"/>
                  </a:schemeClr>
                </a:solidFill>
                <a:latin typeface="Times New Roman"/>
                <a:cs typeface="Times New Roman"/>
                <a:sym typeface="Wingdings" panose="05000000000000000000" pitchFamily="2" charset="2"/>
              </a:rPr>
              <a:t>Chọn</a:t>
            </a:r>
            <a:r>
              <a:rPr lang="en-US" sz="2000" spc="-5" dirty="0">
                <a:solidFill>
                  <a:schemeClr val="accent5">
                    <a:lumMod val="10000"/>
                  </a:schemeClr>
                </a:solidFill>
                <a:latin typeface="Times New Roman"/>
                <a:cs typeface="Times New Roman"/>
                <a:sym typeface="Wingdings" panose="05000000000000000000" pitchFamily="2" charset="2"/>
              </a:rPr>
              <a:t> </a:t>
            </a:r>
            <a:r>
              <a:rPr lang="en-US" sz="2000" spc="-5" dirty="0" err="1">
                <a:solidFill>
                  <a:schemeClr val="accent5">
                    <a:lumMod val="10000"/>
                  </a:schemeClr>
                </a:solidFill>
                <a:latin typeface="Times New Roman"/>
                <a:cs typeface="Times New Roman"/>
                <a:sym typeface="Wingdings" panose="05000000000000000000" pitchFamily="2" charset="2"/>
              </a:rPr>
              <a:t>màu</a:t>
            </a:r>
            <a:endParaRPr lang="vi-VN" sz="2000" spc="-5" dirty="0">
              <a:solidFill>
                <a:schemeClr val="accent5">
                  <a:lumMod val="10000"/>
                </a:schemeClr>
              </a:solidFill>
              <a:latin typeface="Times New Roman"/>
              <a:cs typeface="Times New Roman"/>
            </a:endParaRPr>
          </a:p>
        </p:txBody>
      </p:sp>
    </p:spTree>
    <p:extLst>
      <p:ext uri="{BB962C8B-B14F-4D97-AF65-F5344CB8AC3E}">
        <p14:creationId xmlns:p14="http://schemas.microsoft.com/office/powerpoint/2010/main" val="1256452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20752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037965" y="1137633"/>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118</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547" y="1837890"/>
            <a:ext cx="6323665" cy="4533093"/>
          </a:xfrm>
          <a:prstGeom prst="rect">
            <a:avLst/>
          </a:prstGeom>
        </p:spPr>
      </p:pic>
    </p:spTree>
    <p:extLst>
      <p:ext uri="{BB962C8B-B14F-4D97-AF65-F5344CB8AC3E}">
        <p14:creationId xmlns:p14="http://schemas.microsoft.com/office/powerpoint/2010/main" val="609402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1" y="145797"/>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87972" y="1244029"/>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endPar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119</a:t>
            </a:fld>
            <a:endParaRPr lang="en-US">
              <a:solidFill>
                <a:srgbClr val="000066"/>
              </a:solidFill>
            </a:endParaRPr>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t="19564"/>
          <a:stretch/>
        </p:blipFill>
        <p:spPr>
          <a:xfrm>
            <a:off x="1146328" y="2036509"/>
            <a:ext cx="7613341" cy="3810000"/>
          </a:xfrm>
          <a:prstGeom prst="rect">
            <a:avLst/>
          </a:prstGeom>
        </p:spPr>
      </p:pic>
    </p:spTree>
    <p:extLst>
      <p:ext uri="{BB962C8B-B14F-4D97-AF65-F5344CB8AC3E}">
        <p14:creationId xmlns:p14="http://schemas.microsoft.com/office/powerpoint/2010/main" val="66164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7" y="157829"/>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799425" y="978606"/>
            <a:ext cx="8554096" cy="4895419"/>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spcBef>
                <a:spcPts val="88"/>
              </a:spcBef>
              <a:buClr>
                <a:srgbClr val="000099"/>
              </a:buClr>
              <a:buSzPct val="69000"/>
              <a:buFont typeface="Wingdings" pitchFamily="2" charset="2"/>
              <a:buChar char="Ø"/>
            </a:pPr>
            <a:r>
              <a:rPr lang="en-US" altLang="en-US" sz="2400" b="0" dirty="0" err="1">
                <a:solidFill>
                  <a:schemeClr val="accent5">
                    <a:lumMod val="10000"/>
                  </a:schemeClr>
                </a:solidFill>
                <a:latin typeface="Times New Roman" pitchFamily="18" charset="0"/>
                <a:cs typeface="Times New Roman" pitchFamily="18" charset="0"/>
              </a:rPr>
              <a:t>Giúp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cho</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việc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suy</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nghĩ</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về</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cài</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đặt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và</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bản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cài</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đặt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thực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tế</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được</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nhất</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quán</a:t>
            </a:r>
            <a:endParaRPr lang="en-US" altLang="en-US" sz="2400" b="0" dirty="0">
              <a:solidFill>
                <a:schemeClr val="accent5">
                  <a:lumMod val="10000"/>
                </a:schemeClr>
              </a:solidFill>
              <a:latin typeface="Times New Roman" pitchFamily="18" charset="0"/>
              <a:cs typeface="Times New Roman" pitchFamily="18" charset="0"/>
            </a:endParaRPr>
          </a:p>
          <a:p>
            <a:pPr>
              <a:lnSpc>
                <a:spcPct val="150000"/>
              </a:lnSpc>
              <a:spcBef>
                <a:spcPts val="563"/>
              </a:spcBef>
              <a:buClr>
                <a:srgbClr val="000099"/>
              </a:buClr>
              <a:buSzPct val="69000"/>
              <a:buFont typeface="Wingdings" pitchFamily="2" charset="2"/>
              <a:buChar char="Ø"/>
            </a:pPr>
            <a:r>
              <a:rPr lang="en-US" altLang="en-US" sz="2400" b="0" dirty="0" err="1">
                <a:solidFill>
                  <a:schemeClr val="accent5">
                    <a:lumMod val="10000"/>
                  </a:schemeClr>
                </a:solidFill>
                <a:latin typeface="Times New Roman" pitchFamily="18" charset="0"/>
                <a:cs typeface="Times New Roman" pitchFamily="18" charset="0"/>
              </a:rPr>
              <a:t>Giúp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lập</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trình</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viên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phân</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tích</a:t>
            </a:r>
            <a:r>
              <a:rPr lang="en-US" altLang="en-US" sz="2400" b="0" dirty="0">
                <a:solidFill>
                  <a:schemeClr val="accent5">
                    <a:lumMod val="10000"/>
                  </a:schemeClr>
                </a:solidFill>
                <a:latin typeface="Times New Roman" pitchFamily="18" charset="0"/>
                <a:cs typeface="Times New Roman" pitchFamily="18" charset="0"/>
              </a:rPr>
              <a:t> </a:t>
            </a:r>
            <a:r>
              <a:rPr lang="en-US" altLang="en-US" sz="2400" b="0" dirty="0" err="1">
                <a:solidFill>
                  <a:schemeClr val="accent5">
                    <a:lumMod val="10000"/>
                  </a:schemeClr>
                </a:solidFill>
                <a:latin typeface="Times New Roman" pitchFamily="18" charset="0"/>
                <a:cs typeface="Times New Roman" pitchFamily="18" charset="0"/>
              </a:rPr>
              <a:t>viên</a:t>
            </a:r>
            <a:r>
              <a:rPr lang="en-US" altLang="en-US" sz="2400" b="0" dirty="0">
                <a:solidFill>
                  <a:schemeClr val="accent5">
                    <a:lumMod val="10000"/>
                  </a:schemeClr>
                </a:solidFill>
                <a:latin typeface="Times New Roman" pitchFamily="18" charset="0"/>
                <a:cs typeface="Times New Roman" pitchFamily="18" charset="0"/>
              </a:rPr>
              <a:t>:</a:t>
            </a:r>
          </a:p>
          <a:p>
            <a:pPr lvl="1">
              <a:lnSpc>
                <a:spcPct val="150000"/>
              </a:lnSpc>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Dễ</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dàng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trao</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đổi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những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mô</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hình</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trong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phần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mềm</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với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nhau</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a:p>
            <a:pPr lvl="1">
              <a:lnSpc>
                <a:spcPct val="150000"/>
              </a:lnSpc>
              <a:spcBef>
                <a:spcPts val="488"/>
              </a:spcBef>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Hiểu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rõ</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toàn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bộ</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hệ</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thống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và</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vai</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trò</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của</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mình</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trong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hệ</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thống</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a:p>
            <a:pPr lvl="1">
              <a:lnSpc>
                <a:spcPct val="150000"/>
              </a:lnSpc>
              <a:spcBef>
                <a:spcPts val="488"/>
              </a:spcBef>
              <a:buClr>
                <a:srgbClr val="659999"/>
              </a:buClr>
              <a:buSzPct val="70000"/>
            </a:pP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Thông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tin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được</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lưu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trữ</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rõ</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ràng</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dễ</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tra</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cứu</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quản</a:t>
            </a:r>
            <a:r>
              <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 </a:t>
            </a:r>
            <a:r>
              <a:rPr lang="en-US" altLang="en-US" sz="2200" dirty="0" err="1">
                <a:solidFill>
                  <a:schemeClr val="accent5">
                    <a:lumMod val="10000"/>
                  </a:schemeClr>
                </a:solidFill>
                <a:latin typeface="Times New Roman" panose="02020603050405020304" pitchFamily="18" charset="0"/>
                <a:ea typeface="Cambria" pitchFamily="18" charset="0"/>
                <a:cs typeface="Times New Roman" panose="02020603050405020304" pitchFamily="18" charset="0"/>
              </a:rPr>
              <a:t>lý</a:t>
            </a:r>
            <a:endParaRPr lang="en-US" altLang="en-US" sz="2200" dirty="0">
              <a:solidFill>
                <a:schemeClr val="accent5">
                  <a:lumMod val="10000"/>
                </a:schemeClr>
              </a:solidFill>
              <a:latin typeface="Times New Roman" panose="02020603050405020304" pitchFamily="18" charset="0"/>
              <a:ea typeface="Cambria"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a:t>
            </a:fld>
            <a:endParaRPr lang="en-US">
              <a:solidFill>
                <a:srgbClr val="000066"/>
              </a:solidFill>
            </a:endParaRPr>
          </a:p>
        </p:txBody>
      </p:sp>
    </p:spTree>
    <p:extLst>
      <p:ext uri="{BB962C8B-B14F-4D97-AF65-F5344CB8AC3E}">
        <p14:creationId xmlns:p14="http://schemas.microsoft.com/office/powerpoint/2010/main" val="39600666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97585"/>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1263039" y="1217146"/>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0" indent="0">
              <a:lnSpc>
                <a:spcPct val="130000"/>
              </a:lnSpc>
              <a:buNone/>
              <a:defRPr/>
            </a:pPr>
            <a:endPar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120</a:t>
            </a:fld>
            <a:endParaRPr lang="en-US">
              <a:solidFill>
                <a:srgbClr val="000066"/>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78" y="1970197"/>
            <a:ext cx="7808075" cy="4167004"/>
          </a:xfrm>
          <a:prstGeom prst="rect">
            <a:avLst/>
          </a:prstGeom>
        </p:spPr>
      </p:pic>
    </p:spTree>
    <p:extLst>
      <p:ext uri="{BB962C8B-B14F-4D97-AF65-F5344CB8AC3E}">
        <p14:creationId xmlns:p14="http://schemas.microsoft.com/office/powerpoint/2010/main" val="1215163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589" y="204308"/>
            <a:ext cx="7330054" cy="467995"/>
          </a:xfrm>
        </p:spPr>
        <p:txBody>
          <a:bodyPr/>
          <a:lstStyle/>
          <a:p>
            <a:r>
              <a:rPr lang="en-US">
                <a:solidFill>
                  <a:schemeClr val="bg1"/>
                </a:solidFill>
              </a:rPr>
              <a:t>3.3</a:t>
            </a:r>
            <a:r>
              <a:rPr lang="en-US" dirty="0">
                <a:solidFill>
                  <a:schemeClr val="bg1"/>
                </a:solidFill>
              </a:rPr>
              <a:t>. SỬ DỤNG RATIONAL ROSE</a:t>
            </a:r>
          </a:p>
        </p:txBody>
      </p:sp>
      <p:sp>
        <p:nvSpPr>
          <p:cNvPr id="3" name="Content Placeholder 2"/>
          <p:cNvSpPr>
            <a:spLocks noGrp="1"/>
          </p:cNvSpPr>
          <p:nvPr>
            <p:ph idx="1"/>
          </p:nvPr>
        </p:nvSpPr>
        <p:spPr>
          <a:xfrm>
            <a:off x="947254" y="1028302"/>
            <a:ext cx="4055269" cy="4602480"/>
          </a:xfrm>
        </p:spPr>
        <p:txBody>
          <a:bodyPr/>
          <a:lstStyle/>
          <a:p>
            <a:pPr>
              <a:lnSpc>
                <a:spcPct val="130000"/>
              </a:lnSpc>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sơ</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đồ</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lớp</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buFont typeface="Wingdings" panose="05000000000000000000" pitchFamily="2" charset="2"/>
              <a:buChar char="v"/>
              <a:defRPr/>
            </a:pP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121</a:t>
            </a:fld>
            <a:endParaRPr lang="en-US">
              <a:solidFill>
                <a:srgbClr val="000066"/>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808" y="1332811"/>
            <a:ext cx="5683276" cy="512196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8233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94376"/>
            <a:ext cx="9906000" cy="717550"/>
          </a:xfrm>
          <a:prstGeom prst="rect">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BÀI TẬP</a:t>
            </a:r>
          </a:p>
        </p:txBody>
      </p:sp>
    </p:spTree>
    <p:extLst>
      <p:ext uri="{BB962C8B-B14F-4D97-AF65-F5344CB8AC3E}">
        <p14:creationId xmlns:p14="http://schemas.microsoft.com/office/powerpoint/2010/main" val="273296564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347" y="147890"/>
            <a:ext cx="7330054" cy="467995"/>
          </a:xfrm>
        </p:spPr>
        <p:txBody>
          <a:bodyPr/>
          <a:lstStyle/>
          <a:p>
            <a:r>
              <a:rPr lang="en-US" dirty="0">
                <a:solidFill>
                  <a:schemeClr val="bg1"/>
                </a:solidFill>
              </a:rPr>
              <a:t>BÀI TẬP</a:t>
            </a:r>
          </a:p>
        </p:txBody>
      </p:sp>
      <p:sp>
        <p:nvSpPr>
          <p:cNvPr id="3" name="Content Placeholder 2"/>
          <p:cNvSpPr>
            <a:spLocks noGrp="1"/>
          </p:cNvSpPr>
          <p:nvPr>
            <p:ph idx="1"/>
          </p:nvPr>
        </p:nvSpPr>
        <p:spPr>
          <a:xfrm>
            <a:off x="844640" y="1145146"/>
            <a:ext cx="7994561" cy="1217054"/>
          </a:xfrm>
        </p:spPr>
        <p:txBody>
          <a:bodyPr/>
          <a:lstStyle/>
          <a:p>
            <a:pPr lvl="0"/>
            <a:r>
              <a:rPr lang="en-US" sz="2800" dirty="0" err="1">
                <a:latin typeface="Times New Roman" panose="02020603050405020304" pitchFamily="18" charset="0"/>
                <a:cs typeface="Times New Roman" panose="02020603050405020304" pitchFamily="18" charset="0"/>
              </a:rPr>
              <a:t>Câu</a:t>
            </a:r>
            <a:r>
              <a:rPr lang="en-US" sz="2800" dirty="0">
                <a:latin typeface="Times New Roman" panose="02020603050405020304" pitchFamily="18" charset="0"/>
                <a:cs typeface="Times New Roman" panose="02020603050405020304" pitchFamily="18" charset="0"/>
              </a:rPr>
              <a:t> 1: </a:t>
            </a:r>
            <a:r>
              <a:rPr lang="en-US" sz="2800" b="0" dirty="0" err="1">
                <a:latin typeface="Times New Roman" panose="02020603050405020304" pitchFamily="18" charset="0"/>
                <a:cs typeface="Times New Roman" panose="02020603050405020304" pitchFamily="18" charset="0"/>
              </a:rPr>
              <a:t>Chọn</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thuật</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ngữ</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thích</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hợp</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để</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điền</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vào</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chỗ</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trống</a:t>
            </a:r>
            <a:r>
              <a:rPr lang="vi-VN" sz="2800" b="0" dirty="0">
                <a:latin typeface="Times New Roman" panose="02020603050405020304" pitchFamily="18" charset="0"/>
                <a:cs typeface="Times New Roman" panose="02020603050405020304" pitchFamily="18" charset="0"/>
              </a:rPr>
              <a:t>?</a:t>
            </a:r>
            <a:r>
              <a:rPr lang="en-US" sz="2800" b="0"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123</a:t>
            </a:fld>
            <a:endParaRPr lang="en-US">
              <a:solidFill>
                <a:srgbClr val="000066"/>
              </a:solidFill>
            </a:endParaRPr>
          </a:p>
        </p:txBody>
      </p:sp>
      <p:grpSp>
        <p:nvGrpSpPr>
          <p:cNvPr id="8" name="Group 7"/>
          <p:cNvGrpSpPr/>
          <p:nvPr/>
        </p:nvGrpSpPr>
        <p:grpSpPr>
          <a:xfrm>
            <a:off x="1266352" y="1981200"/>
            <a:ext cx="8030049" cy="3761839"/>
            <a:chOff x="885351" y="1981200"/>
            <a:chExt cx="8030049" cy="3761839"/>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51" y="1981200"/>
              <a:ext cx="8030049" cy="2186464"/>
            </a:xfrm>
            <a:prstGeom prst="rect">
              <a:avLst/>
            </a:prstGeom>
            <a:ln>
              <a:solidFill>
                <a:schemeClr val="tx1"/>
              </a:solidFill>
              <a:prstDash val="dash"/>
            </a:ln>
          </p:spPr>
        </p:pic>
        <p:sp>
          <p:nvSpPr>
            <p:cNvPr id="6" name="Rectangle 5"/>
            <p:cNvSpPr/>
            <p:nvPr/>
          </p:nvSpPr>
          <p:spPr>
            <a:xfrm>
              <a:off x="1143000" y="4419600"/>
              <a:ext cx="4953000" cy="1323439"/>
            </a:xfrm>
            <a:prstGeom prst="rect">
              <a:avLst/>
            </a:prstGeom>
          </p:spPr>
          <p:txBody>
            <a:bodyPr wrap="square">
              <a:spAutoFit/>
            </a:bodyPr>
            <a:lstStyle/>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làm tài liệu  </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của các hệ thống phần mềm</a:t>
              </a:r>
              <a:endParaRPr lang="en-US" sz="2000" dirty="0">
                <a:latin typeface="Times New Roman" panose="02020603050405020304" pitchFamily="18" charset="0"/>
                <a:ea typeface="Arial" panose="020B0604020202020204" pitchFamily="34" charset="0"/>
                <a:cs typeface="Times New Roman" panose="02020603050405020304" pitchFamily="18" charset="0"/>
              </a:endParaRPr>
            </a:p>
            <a:p>
              <a:pPr marL="342900" indent="-342900">
                <a:buFont typeface="+mj-lt"/>
                <a:buAutoNum type="alphaLcPeriod"/>
              </a:pPr>
              <a:r>
                <a:rPr lang="vi-VN" sz="2000" dirty="0">
                  <a:latin typeface="Times New Roman" panose="02020603050405020304" pitchFamily="18" charset="0"/>
                  <a:ea typeface="Arial" panose="020B0604020202020204" pitchFamily="34" charset="0"/>
                  <a:cs typeface="Times New Roman" panose="02020603050405020304" pitchFamily="18" charset="0"/>
                </a:rPr>
                <a:t>quá trình phát triển phần mềm hướng đối tượng</a:t>
              </a:r>
              <a:r>
                <a:rPr lang="vi-VN" dirty="0">
                  <a:latin typeface="Times New Roman" panose="02020603050405020304" pitchFamily="18" charset="0"/>
                  <a:ea typeface="Arial" panose="020B0604020202020204" pitchFamily="34" charset="0"/>
                  <a:cs typeface="Times New Roman" panose="02020603050405020304" pitchFamily="18" charset="0"/>
                </a:rPr>
                <a:t>. </a:t>
              </a:r>
              <a:endParaRPr lang="en-US"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Rectangle 6"/>
            <p:cNvSpPr/>
            <p:nvPr/>
          </p:nvSpPr>
          <p:spPr>
            <a:xfrm>
              <a:off x="6400800" y="4419600"/>
              <a:ext cx="2428461" cy="1015663"/>
            </a:xfrm>
            <a:prstGeom prst="rect">
              <a:avLst/>
            </a:prstGeom>
          </p:spPr>
          <p:txBody>
            <a:bodyPr wrap="square">
              <a:spAutoFit/>
            </a:bodyPr>
            <a:lstStyle/>
            <a:p>
              <a:pPr marL="342900" indent="-342900">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quá</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trình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xử</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lý</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a:p>
              <a:pPr marL="342900" indent="-342900">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mô</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hình</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a:p>
              <a:pPr marL="342900" indent="-342900">
                <a:spcAft>
                  <a:spcPts val="1000"/>
                </a:spcAft>
                <a:buFont typeface="+mj-lt"/>
                <a:buAutoNum type="alphaLcPeriod" startAt="4"/>
              </a:pPr>
              <a:r>
                <a:rPr lang="en-US" sz="2000" dirty="0" err="1">
                  <a:latin typeface="Times New Roman" panose="02020603050405020304" pitchFamily="18" charset="0"/>
                  <a:ea typeface="Arial" panose="020B0604020202020204" pitchFamily="34" charset="0"/>
                  <a:cs typeface="Times New Roman" panose="02020603050405020304" pitchFamily="18" charset="0"/>
                </a:rPr>
                <a:t>phần</a:t>
              </a:r>
              <a:r>
                <a:rPr lang="en-US" sz="2000" dirty="0">
                  <a:latin typeface="Times New Roman" panose="02020603050405020304" pitchFamily="18" charset="0"/>
                  <a:ea typeface="Arial" panose="020B0604020202020204" pitchFamily="34" charset="0"/>
                  <a:cs typeface="Times New Roman" panose="02020603050405020304" pitchFamily="18" charset="0"/>
                </a:rPr>
                <a:t> </a:t>
              </a:r>
              <a:r>
                <a:rPr lang="en-US" sz="2000" dirty="0" err="1">
                  <a:latin typeface="Times New Roman" panose="02020603050405020304" pitchFamily="18" charset="0"/>
                  <a:ea typeface="Arial" panose="020B0604020202020204" pitchFamily="34" charset="0"/>
                  <a:cs typeface="Times New Roman" panose="02020603050405020304" pitchFamily="18" charset="0"/>
                </a:rPr>
                <a:t>mềm</a:t>
              </a:r>
              <a:r>
                <a:rPr lang="en-US" sz="2000" dirty="0">
                  <a:latin typeface="Times New Roman" panose="02020603050405020304" pitchFamily="18" charset="0"/>
                  <a:ea typeface="Arial" panose="020B0604020202020204" pitchFamily="34" charset="0"/>
                  <a:cs typeface="Times New Roman" panose="02020603050405020304" pitchFamily="18" charset="0"/>
                </a:rPr>
                <a:t> </a:t>
              </a:r>
            </a:p>
          </p:txBody>
        </p:sp>
      </p:grpSp>
    </p:spTree>
    <p:extLst>
      <p:ext uri="{BB962C8B-B14F-4D97-AF65-F5344CB8AC3E}">
        <p14:creationId xmlns:p14="http://schemas.microsoft.com/office/powerpoint/2010/main" val="169006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894" y="247281"/>
            <a:ext cx="7330054" cy="467995"/>
          </a:xfrm>
        </p:spPr>
        <p:txBody>
          <a:bodyPr/>
          <a:lstStyle/>
          <a:p>
            <a:r>
              <a:rPr lang="en-US" dirty="0">
                <a:solidFill>
                  <a:schemeClr val="bg1"/>
                </a:solidFill>
              </a:rPr>
              <a:t>BÀI TẬP</a:t>
            </a:r>
          </a:p>
        </p:txBody>
      </p:sp>
      <p:sp>
        <p:nvSpPr>
          <p:cNvPr id="3" name="Content Placeholder 2"/>
          <p:cNvSpPr>
            <a:spLocks noGrp="1"/>
          </p:cNvSpPr>
          <p:nvPr>
            <p:ph idx="1"/>
          </p:nvPr>
        </p:nvSpPr>
        <p:spPr>
          <a:xfrm>
            <a:off x="844640" y="1145146"/>
            <a:ext cx="7994561" cy="5255654"/>
          </a:xfrm>
        </p:spPr>
        <p:txBody>
          <a:bodyPr/>
          <a:lstStyle/>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2: </a:t>
            </a:r>
            <a:r>
              <a:rPr lang="vi-VN" sz="2400" b="0" dirty="0">
                <a:latin typeface="Times New Roman" panose="02020603050405020304" pitchFamily="18" charset="0"/>
                <a:cs typeface="Times New Roman" panose="02020603050405020304" pitchFamily="18" charset="0"/>
              </a:rPr>
              <a:t>UML ra đời từ các ngôn ngữ và phương pháp mô hình hóa nào?</a:t>
            </a:r>
            <a:r>
              <a:rPr lang="en-US" sz="2400" b="0" dirty="0">
                <a:latin typeface="Times New Roman" panose="02020603050405020304" pitchFamily="18" charset="0"/>
                <a:cs typeface="Times New Roman" panose="02020603050405020304" pitchFamily="18" charset="0"/>
              </a:rPr>
              <a:t> </a:t>
            </a: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3</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Khung</a:t>
            </a:r>
            <a:r>
              <a:rPr lang="vi-VN" sz="2400" b="0" dirty="0">
                <a:latin typeface="Times New Roman" panose="02020603050405020304" pitchFamily="18" charset="0"/>
                <a:cs typeface="Times New Roman" panose="02020603050405020304" pitchFamily="18" charset="0"/>
              </a:rPr>
              <a:t> nhìn là gì? UML bao gồm các </a:t>
            </a:r>
            <a:r>
              <a:rPr lang="en-US" sz="2400" b="0" dirty="0" err="1">
                <a:latin typeface="Times New Roman" panose="02020603050405020304" pitchFamily="18" charset="0"/>
                <a:cs typeface="Times New Roman" panose="02020603050405020304" pitchFamily="18" charset="0"/>
              </a:rPr>
              <a:t>khung</a:t>
            </a:r>
            <a:r>
              <a:rPr lang="vi-VN" sz="2400" b="0" dirty="0">
                <a:latin typeface="Times New Roman" panose="02020603050405020304" pitchFamily="18" charset="0"/>
                <a:cs typeface="Times New Roman" panose="02020603050405020304" pitchFamily="18" charset="0"/>
              </a:rPr>
              <a:t> nhìn nào?</a:t>
            </a:r>
            <a:endParaRPr lang="en-US" sz="2400" b="0" dirty="0">
              <a:latin typeface="Times New Roman" panose="02020603050405020304" pitchFamily="18" charset="0"/>
              <a:cs typeface="Times New Roman" panose="02020603050405020304" pitchFamily="18" charset="0"/>
            </a:endParaRP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4</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Vai trò của UML trong mô hình hóa hệ thống?</a:t>
            </a:r>
            <a:endParaRPr lang="en-US" sz="2400" b="0" dirty="0">
              <a:latin typeface="Times New Roman" panose="02020603050405020304" pitchFamily="18" charset="0"/>
              <a:cs typeface="Times New Roman" panose="02020603050405020304" pitchFamily="18" charset="0"/>
            </a:endParaRPr>
          </a:p>
          <a:p>
            <a:pPr lvl="0">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5</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Có bao nhiêu loại biểu đồ. Nêu tóm tắt nhiệm vụ của các biểu đồ</a:t>
            </a:r>
            <a:r>
              <a:rPr lang="en-US" sz="2400" b="0" dirty="0">
                <a:latin typeface="Times New Roman" panose="02020603050405020304" pitchFamily="18" charset="0"/>
                <a:cs typeface="Times New Roman" panose="02020603050405020304" pitchFamily="18" charset="0"/>
              </a:rPr>
              <a:t>?</a:t>
            </a:r>
          </a:p>
          <a:p>
            <a:pPr>
              <a:lnSpc>
                <a:spcPct val="130000"/>
              </a:lnSpc>
            </a:pP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6</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Tìm hiểu vai trò của Rational Rose trong quá trình phát triển phần mềm </a:t>
            </a:r>
            <a:r>
              <a:rPr lang="en-US" sz="2400" b="0" dirty="0" err="1">
                <a:latin typeface="Times New Roman" panose="02020603050405020304" pitchFamily="18" charset="0"/>
                <a:cs typeface="Times New Roman" panose="02020603050405020304" pitchFamily="18" charset="0"/>
              </a:rPr>
              <a:t>hướng</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đối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tượng</a:t>
            </a:r>
            <a:r>
              <a:rPr lang="en-US" sz="2400" b="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124</a:t>
            </a:fld>
            <a:endParaRPr lang="en-US">
              <a:solidFill>
                <a:srgbClr val="000066"/>
              </a:solidFill>
            </a:endParaRPr>
          </a:p>
        </p:txBody>
      </p:sp>
    </p:spTree>
    <p:extLst>
      <p:ext uri="{BB962C8B-B14F-4D97-AF65-F5344CB8AC3E}">
        <p14:creationId xmlns:p14="http://schemas.microsoft.com/office/powerpoint/2010/main" val="965408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12178" y="2555480"/>
            <a:ext cx="4571214" cy="1488485"/>
          </a:xfrm>
          <a:prstGeom prst="rect">
            <a:avLst/>
          </a:prstGeom>
        </p:spPr>
      </p:pic>
    </p:spTree>
    <p:extLst>
      <p:ext uri="{BB962C8B-B14F-4D97-AF65-F5344CB8AC3E}">
        <p14:creationId xmlns:p14="http://schemas.microsoft.com/office/powerpoint/2010/main" val="1200696162"/>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3712" y="247912"/>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580764" y="928910"/>
            <a:ext cx="9139706" cy="5312863"/>
          </a:xfrm>
        </p:spPr>
        <p:txBody>
          <a:bodyPr/>
          <a:lstStyle/>
          <a:p>
            <a:pPr marL="0" indent="0">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spcBef>
                <a:spcPts val="88"/>
              </a:spcBef>
              <a:buClr>
                <a:srgbClr val="000099"/>
              </a:buClr>
              <a:buSzPct val="69000"/>
              <a:buFont typeface="Wingdings" pitchFamily="2" charset="2"/>
              <a:buChar char="Ø"/>
            </a:pPr>
            <a:r>
              <a:rPr lang="en-US" altLang="en-US" sz="2400" b="1" dirty="0">
                <a:solidFill>
                  <a:schemeClr val="accent5">
                    <a:lumMod val="10000"/>
                  </a:schemeClr>
                </a:solidFill>
                <a:latin typeface="Times New Roman" pitchFamily="18" charset="0"/>
                <a:cs typeface="Times New Roman" pitchFamily="18" charset="0"/>
              </a:rPr>
              <a:t>UML </a:t>
            </a:r>
            <a:r>
              <a:rPr lang="en-US" altLang="en-US" sz="2400" b="1" dirty="0" err="1">
                <a:solidFill>
                  <a:schemeClr val="accent5">
                    <a:lumMod val="10000"/>
                  </a:schemeClr>
                </a:solidFill>
                <a:latin typeface="Times New Roman" pitchFamily="18" charset="0"/>
                <a:cs typeface="Times New Roman" pitchFamily="18" charset="0"/>
              </a:rPr>
              <a:t>là</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ngôn</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ngữ</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dùng</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để</a:t>
            </a:r>
            <a:r>
              <a:rPr lang="en-US" altLang="en-US" sz="2400" b="1" dirty="0">
                <a:solidFill>
                  <a:schemeClr val="accent5">
                    <a:lumMod val="10000"/>
                  </a:schemeClr>
                </a:solidFill>
                <a:latin typeface="Times New Roman" pitchFamily="18" charset="0"/>
                <a:cs typeface="Times New Roman" pitchFamily="18" charset="0"/>
              </a:rPr>
              <a:t> chi </a:t>
            </a:r>
            <a:r>
              <a:rPr lang="en-US" altLang="en-US" sz="2400" b="1" dirty="0" err="1">
                <a:solidFill>
                  <a:schemeClr val="accent5">
                    <a:lumMod val="10000"/>
                  </a:schemeClr>
                </a:solidFill>
                <a:latin typeface="Times New Roman" pitchFamily="18" charset="0"/>
                <a:cs typeface="Times New Roman" pitchFamily="18" charset="0"/>
              </a:rPr>
              <a:t>tiết</a:t>
            </a:r>
            <a:r>
              <a:rPr lang="en-US" altLang="en-US" sz="2400" b="1" dirty="0">
                <a:solidFill>
                  <a:schemeClr val="accent5">
                    <a:lumMod val="10000"/>
                  </a:schemeClr>
                </a:solidFill>
                <a:latin typeface="Times New Roman" pitchFamily="18" charset="0"/>
                <a:cs typeface="Times New Roman" pitchFamily="18" charset="0"/>
              </a:rPr>
              <a:t> </a:t>
            </a:r>
            <a:r>
              <a:rPr lang="en-US" altLang="en-US" sz="2400" b="1" dirty="0" err="1">
                <a:solidFill>
                  <a:schemeClr val="accent5">
                    <a:lumMod val="10000"/>
                  </a:schemeClr>
                </a:solidFill>
                <a:latin typeface="Times New Roman" pitchFamily="18" charset="0"/>
                <a:cs typeface="Times New Roman" pitchFamily="18" charset="0"/>
              </a:rPr>
              <a:t>hóa</a:t>
            </a:r>
            <a:r>
              <a:rPr lang="en-US" altLang="en-US" sz="2400" b="1" dirty="0">
                <a:solidFill>
                  <a:schemeClr val="accent5">
                    <a:lumMod val="10000"/>
                  </a:schemeClr>
                </a:solidFill>
                <a:latin typeface="Times New Roman" pitchFamily="18" charset="0"/>
                <a:cs typeface="Times New Roman" pitchFamily="18" charset="0"/>
              </a:rPr>
              <a:t>:</a:t>
            </a:r>
          </a:p>
          <a:p>
            <a:pPr lvl="1">
              <a:lnSpc>
                <a:spcPct val="130000"/>
              </a:lnSpc>
              <a:buClr>
                <a:srgbClr val="000099"/>
              </a:buClr>
              <a:buSzPct val="69000"/>
            </a:pPr>
            <a:r>
              <a:rPr lang="en-US" altLang="en-US" sz="2200" dirty="0" err="1">
                <a:solidFill>
                  <a:schemeClr val="accent5">
                    <a:lumMod val="10000"/>
                  </a:schemeClr>
                </a:solidFill>
                <a:latin typeface="Times New Roman" pitchFamily="18" charset="0"/>
                <a:cs typeface="Times New Roman" pitchFamily="18" charset="0"/>
              </a:rPr>
              <a:t>Đặc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tả</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giúp</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cho</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xây</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dựng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mô</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hình</a:t>
            </a:r>
            <a:endParaRPr lang="en-US" altLang="en-US" sz="2200"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Chính</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xác</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Rõ</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ràng</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không</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nhập</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nhằng</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Đầy</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đủ</a:t>
            </a:r>
            <a:endParaRPr lang="en-US" altLang="en-US" dirty="0">
              <a:solidFill>
                <a:schemeClr val="accent5">
                  <a:lumMod val="10000"/>
                </a:schemeClr>
              </a:solidFill>
              <a:latin typeface="Times New Roman" pitchFamily="18" charset="0"/>
              <a:cs typeface="Times New Roman" pitchFamily="18" charset="0"/>
            </a:endParaRPr>
          </a:p>
          <a:p>
            <a:pPr lvl="1">
              <a:lnSpc>
                <a:spcPct val="130000"/>
              </a:lnSpc>
              <a:buClr>
                <a:srgbClr val="000099"/>
              </a:buClr>
              <a:buSzPct val="69000"/>
            </a:pPr>
            <a:r>
              <a:rPr lang="en-US" altLang="en-US" sz="2200" dirty="0">
                <a:solidFill>
                  <a:schemeClr val="accent5">
                    <a:lumMod val="10000"/>
                  </a:schemeClr>
                </a:solidFill>
                <a:latin typeface="Times New Roman" pitchFamily="18" charset="0"/>
                <a:cs typeface="Times New Roman" pitchFamily="18" charset="0"/>
              </a:rPr>
              <a:t>UML </a:t>
            </a:r>
            <a:r>
              <a:rPr lang="en-US" altLang="en-US" sz="2200" dirty="0" err="1">
                <a:solidFill>
                  <a:schemeClr val="accent5">
                    <a:lumMod val="10000"/>
                  </a:schemeClr>
                </a:solidFill>
                <a:latin typeface="Times New Roman" pitchFamily="18" charset="0"/>
                <a:cs typeface="Times New Roman" pitchFamily="18" charset="0"/>
              </a:rPr>
              <a:t>giúp</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giải</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quyết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vấn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đề</a:t>
            </a:r>
            <a:endParaRPr lang="en-US" altLang="en-US" sz="2200"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Phân</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tích</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Thiết</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kế</a:t>
            </a:r>
            <a:endParaRPr lang="en-US" altLang="en-US" dirty="0">
              <a:solidFill>
                <a:schemeClr val="accent5">
                  <a:lumMod val="10000"/>
                </a:schemeClr>
              </a:solidFill>
              <a:latin typeface="Times New Roman" pitchFamily="18" charset="0"/>
              <a:cs typeface="Times New Roman" pitchFamily="18" charset="0"/>
            </a:endParaRPr>
          </a:p>
          <a:p>
            <a:pPr lvl="2">
              <a:lnSpc>
                <a:spcPct val="130000"/>
              </a:lnSpc>
              <a:buClr>
                <a:srgbClr val="659999"/>
              </a:buClr>
              <a:buSzPct val="70000"/>
              <a:buFont typeface="Arial" pitchFamily="34" charset="0"/>
              <a:buChar char="•"/>
            </a:pPr>
            <a:r>
              <a:rPr lang="en-US" altLang="en-US" dirty="0" err="1">
                <a:solidFill>
                  <a:schemeClr val="accent5">
                    <a:lumMod val="10000"/>
                  </a:schemeClr>
                </a:solidFill>
                <a:latin typeface="Times New Roman" pitchFamily="18" charset="0"/>
                <a:cs typeface="Times New Roman" pitchFamily="18" charset="0"/>
              </a:rPr>
              <a:t>Cài</a:t>
            </a:r>
            <a:r>
              <a:rPr lang="en-US" altLang="en-US" dirty="0">
                <a:solidFill>
                  <a:schemeClr val="accent5">
                    <a:lumMod val="10000"/>
                  </a:schemeClr>
                </a:solidFill>
                <a:latin typeface="Times New Roman" pitchFamily="18" charset="0"/>
                <a:cs typeface="Times New Roman" pitchFamily="18" charset="0"/>
              </a:rPr>
              <a:t> </a:t>
            </a:r>
            <a:r>
              <a:rPr lang="en-US" altLang="en-US" dirty="0" err="1">
                <a:solidFill>
                  <a:schemeClr val="accent5">
                    <a:lumMod val="10000"/>
                  </a:schemeClr>
                </a:solidFill>
                <a:latin typeface="Times New Roman" pitchFamily="18" charset="0"/>
                <a:cs typeface="Times New Roman" pitchFamily="18" charset="0"/>
              </a:rPr>
              <a:t>đặt</a:t>
            </a:r>
            <a:endParaRPr lang="en-US" altLang="en-US" dirty="0">
              <a:solidFill>
                <a:schemeClr val="accent5">
                  <a:lumMod val="10000"/>
                </a:schemeClr>
              </a:solidFill>
              <a:latin typeface="Times New Roman" pitchFamily="18" charset="0"/>
              <a:cs typeface="Times New Roman" pitchFamily="18" charset="0"/>
            </a:endParaRPr>
          </a:p>
          <a:p>
            <a:pPr marL="479425" lvl="1" indent="0">
              <a:lnSpc>
                <a:spcPct val="130000"/>
              </a:lnSpc>
              <a:buNone/>
            </a:pPr>
            <a:r>
              <a:rPr lang="en-US" altLang="en-US" sz="2200" dirty="0">
                <a:solidFill>
                  <a:schemeClr val="accent5">
                    <a:lumMod val="10000"/>
                  </a:schemeClr>
                </a:solidFill>
                <a:latin typeface="Times New Roman" pitchFamily="18" charset="0"/>
                <a:cs typeface="Times New Roman" pitchFamily="18" charset="0"/>
                <a:sym typeface="Wingdings" panose="05000000000000000000" pitchFamily="2" charset="2"/>
              </a:rPr>
              <a:t> </a:t>
            </a:r>
            <a:r>
              <a:rPr lang="en-US" altLang="en-US" sz="2200" dirty="0" err="1">
                <a:solidFill>
                  <a:schemeClr val="accent5">
                    <a:lumMod val="10000"/>
                  </a:schemeClr>
                </a:solidFill>
                <a:latin typeface="Times New Roman" pitchFamily="18" charset="0"/>
                <a:cs typeface="Times New Roman" pitchFamily="18" charset="0"/>
              </a:rPr>
              <a:t>Được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rõ</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ràng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thông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suốt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trong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quá</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trình</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phát</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triển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phần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mềm</a:t>
            </a:r>
            <a:endParaRPr lang="en-US" altLang="en-US" sz="220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13</a:t>
            </a:fld>
            <a:endParaRPr lang="en-US">
              <a:solidFill>
                <a:srgbClr val="000066"/>
              </a:solidFill>
            </a:endParaRPr>
          </a:p>
        </p:txBody>
      </p:sp>
    </p:spTree>
    <p:extLst>
      <p:ext uri="{BB962C8B-B14F-4D97-AF65-F5344CB8AC3E}">
        <p14:creationId xmlns:p14="http://schemas.microsoft.com/office/powerpoint/2010/main" val="2823089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97585"/>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869000" y="1097876"/>
            <a:ext cx="8434826" cy="4776150"/>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buClr>
                <a:srgbClr val="000099"/>
              </a:buClr>
              <a:buSzPct val="69000"/>
              <a:buFont typeface="Wingdings" pitchFamily="2" charset="2"/>
              <a:buChar char="Ø"/>
            </a:pPr>
            <a:r>
              <a:rPr lang="en-US" sz="2200" dirty="0">
                <a:solidFill>
                  <a:schemeClr val="accent5">
                    <a:lumMod val="10000"/>
                  </a:schemeClr>
                </a:solidFill>
                <a:latin typeface="Times New Roman" panose="02020603050405020304" pitchFamily="18" charset="0"/>
                <a:cs typeface="Times New Roman" panose="02020603050405020304" pitchFamily="18" charset="0"/>
              </a:rPr>
              <a:t>UML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dùng</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sinh</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200" dirty="0">
                <a:solidFill>
                  <a:schemeClr val="accent5">
                    <a:lumMod val="10000"/>
                  </a:schemeClr>
                </a:solidFill>
                <a:latin typeface="Times New Roman" panose="02020603050405020304" pitchFamily="18" charset="0"/>
                <a:cs typeface="Times New Roman" panose="02020603050405020304" pitchFamily="18" charset="0"/>
              </a:rPr>
              <a:t> ở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dạng</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nguyên</a:t>
            </a:r>
            <a:r>
              <a:rPr lang="en-US" sz="2200" dirty="0">
                <a:solidFill>
                  <a:schemeClr val="accent5">
                    <a:lumMod val="10000"/>
                  </a:schemeClr>
                </a:solidFill>
                <a:latin typeface="Times New Roman" panose="02020603050405020304" pitchFamily="18" charset="0"/>
                <a:cs typeface="Times New Roman" panose="02020603050405020304" pitchFamily="18" charset="0"/>
              </a:rPr>
              <a:t> </a:t>
            </a:r>
            <a:r>
              <a:rPr lang="en-US" sz="2200" dirty="0" err="1">
                <a:solidFill>
                  <a:schemeClr val="accent5">
                    <a:lumMod val="10000"/>
                  </a:schemeClr>
                </a:solidFill>
                <a:latin typeface="Times New Roman" panose="02020603050405020304" pitchFamily="18" charset="0"/>
                <a:cs typeface="Times New Roman" panose="02020603050405020304" pitchFamily="18" charset="0"/>
              </a:rPr>
              <a:t>mẫu</a:t>
            </a:r>
            <a:r>
              <a:rPr lang="en-US" altLang="en-US" sz="2200" b="0" dirty="0">
                <a:solidFill>
                  <a:schemeClr val="accent5">
                    <a:lumMod val="10000"/>
                  </a:schemeClr>
                </a:solidFill>
                <a:latin typeface="Times New Roman" pitchFamily="18" charset="0"/>
                <a:cs typeface="Times New Roman" pitchFamily="18" charset="0"/>
              </a:rPr>
              <a:t>: </a:t>
            </a:r>
            <a:r>
              <a:rPr lang="vi-VN" sz="2200" b="0" dirty="0">
                <a:solidFill>
                  <a:schemeClr val="accent5">
                    <a:lumMod val="10000"/>
                  </a:schemeClr>
                </a:solidFill>
                <a:latin typeface="Times New Roman" panose="02020603050405020304" pitchFamily="18" charset="0"/>
                <a:cs typeface="Times New Roman" panose="02020603050405020304" pitchFamily="18" charset="0"/>
              </a:rPr>
              <a:t>Các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mô hình UML </a:t>
            </a:r>
            <a:r>
              <a:rPr lang="vi-VN" sz="2200" spc="-9" dirty="0">
                <a:solidFill>
                  <a:schemeClr val="accent5">
                    <a:lumMod val="10000"/>
                  </a:schemeClr>
                </a:solidFill>
                <a:latin typeface="Times New Roman" panose="02020603050405020304" pitchFamily="18" charset="0"/>
                <a:cs typeface="Times New Roman" panose="02020603050405020304" pitchFamily="18" charset="0"/>
              </a:rPr>
              <a:t>có </a:t>
            </a:r>
            <a:r>
              <a:rPr lang="vi-VN" sz="2200" b="0" dirty="0">
                <a:solidFill>
                  <a:schemeClr val="accent5">
                    <a:lumMod val="10000"/>
                  </a:schemeClr>
                </a:solidFill>
                <a:latin typeface="Times New Roman" panose="02020603050405020304" pitchFamily="18" charset="0"/>
                <a:cs typeface="Times New Roman" panose="02020603050405020304" pitchFamily="18" charset="0"/>
              </a:rPr>
              <a:t>thể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ánh </a:t>
            </a:r>
            <a:r>
              <a:rPr lang="vi-VN" sz="2200" b="0" dirty="0">
                <a:solidFill>
                  <a:schemeClr val="accent5">
                    <a:lumMod val="10000"/>
                  </a:schemeClr>
                </a:solidFill>
                <a:latin typeface="Times New Roman" panose="02020603050405020304" pitchFamily="18" charset="0"/>
                <a:cs typeface="Times New Roman" panose="02020603050405020304" pitchFamily="18" charset="0"/>
              </a:rPr>
              <a:t>xạ</a:t>
            </a:r>
            <a:r>
              <a:rPr lang="vi-VN" sz="2200" spc="-18" dirty="0">
                <a:solidFill>
                  <a:schemeClr val="accent5">
                    <a:lumMod val="10000"/>
                  </a:schemeClr>
                </a:solidFill>
                <a:latin typeface="Times New Roman" panose="02020603050405020304" pitchFamily="18" charset="0"/>
                <a:cs typeface="Times New Roman" panose="02020603050405020304" pitchFamily="18" charset="0"/>
              </a:rPr>
              <a:t> </a:t>
            </a:r>
            <a:r>
              <a:rPr lang="vi-VN" sz="2200" spc="-4" dirty="0">
                <a:solidFill>
                  <a:schemeClr val="accent5">
                    <a:lumMod val="10000"/>
                  </a:schemeClr>
                </a:solidFill>
                <a:latin typeface="Times New Roman" panose="02020603050405020304" pitchFamily="18" charset="0"/>
                <a:cs typeface="Times New Roman" panose="02020603050405020304" pitchFamily="18" charset="0"/>
              </a:rPr>
              <a:t>sang</a:t>
            </a:r>
            <a:r>
              <a:rPr lang="en-US" sz="2200" spc="-4" dirty="0">
                <a:solidFill>
                  <a:schemeClr val="accent5">
                    <a:lumMod val="10000"/>
                  </a:schemeClr>
                </a:solidFill>
                <a:latin typeface="Times New Roman" panose="02020603050405020304" pitchFamily="18" charset="0"/>
                <a:cs typeface="Times New Roman" panose="02020603050405020304" pitchFamily="18" charset="0"/>
              </a:rPr>
              <a:t>:</a:t>
            </a:r>
            <a:endParaRPr lang="vi-VN" sz="2200" b="0" dirty="0">
              <a:solidFill>
                <a:schemeClr val="accent5">
                  <a:lumMod val="10000"/>
                </a:schemeClr>
              </a:solidFill>
              <a:latin typeface="Times New Roman" panose="02020603050405020304" pitchFamily="18" charset="0"/>
              <a:cs typeface="Times New Roman" panose="02020603050405020304" pitchFamily="18" charset="0"/>
            </a:endParaRP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ngôn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ngữ lập trình</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Java</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9" dirty="0">
                <a:solidFill>
                  <a:schemeClr val="accent5">
                    <a:lumMod val="10000"/>
                  </a:schemeClr>
                </a:solidFill>
                <a:latin typeface="Times New Roman" panose="02020603050405020304" pitchFamily="18" charset="0"/>
                <a:cs typeface="Times New Roman" panose="02020603050405020304" pitchFamily="18" charset="0"/>
              </a:rPr>
              <a:t>C++/C#</a:t>
            </a:r>
            <a:r>
              <a:rPr lang="en-US" sz="2000" spc="-9" dirty="0">
                <a:solidFill>
                  <a:schemeClr val="accent5">
                    <a:lumMod val="10000"/>
                  </a:schemeClr>
                </a:solidFill>
                <a:latin typeface="Times New Roman" panose="02020603050405020304" pitchFamily="18" charset="0"/>
                <a:cs typeface="Times New Roman" panose="02020603050405020304" pitchFamily="18" charset="0"/>
              </a:rPr>
              <a:t>;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Visual </a:t>
            </a:r>
            <a:r>
              <a:rPr lang="vi-VN" sz="2000" spc="-9" dirty="0">
                <a:solidFill>
                  <a:schemeClr val="accent5">
                    <a:lumMod val="10000"/>
                  </a:schemeClr>
                </a:solidFill>
                <a:latin typeface="Times New Roman" panose="02020603050405020304" pitchFamily="18" charset="0"/>
                <a:cs typeface="Times New Roman" panose="02020603050405020304" pitchFamily="18" charset="0"/>
              </a:rPr>
              <a:t>Basic/ </a:t>
            </a:r>
            <a:r>
              <a:rPr lang="vi-VN" sz="2000" spc="-4" dirty="0">
                <a:solidFill>
                  <a:schemeClr val="accent5">
                    <a:lumMod val="10000"/>
                  </a:schemeClr>
                </a:solidFill>
                <a:latin typeface="Times New Roman" panose="02020603050405020304" pitchFamily="18" charset="0"/>
                <a:cs typeface="Times New Roman" panose="02020603050405020304" pitchFamily="18" charset="0"/>
              </a:rPr>
              <a:t>.NET</a:t>
            </a: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p>
          <a:p>
            <a:pPr marL="314341" lvl="1" indent="0">
              <a:lnSpc>
                <a:spcPct val="150000"/>
              </a:lnSpc>
              <a:buClr>
                <a:schemeClr val="accent5">
                  <a:lumMod val="10000"/>
                </a:schemeClr>
              </a:buClr>
              <a:buSzPct val="69565"/>
              <a:buNone/>
              <a:tabLst>
                <a:tab pos="621399" algn="l"/>
                <a:tab pos="621960" algn="l"/>
              </a:tabLst>
              <a:defRPr/>
            </a:pPr>
            <a:r>
              <a:rPr lang="en-US" sz="2000" spc="-4" dirty="0">
                <a:solidFill>
                  <a:schemeClr val="accent5">
                    <a:lumMod val="10000"/>
                  </a:schemeClr>
                </a:solidFill>
                <a:latin typeface="Times New Roman" panose="02020603050405020304" pitchFamily="18" charset="0"/>
                <a:cs typeface="Times New Roman" panose="02020603050405020304" pitchFamily="18" charset="0"/>
              </a:rPr>
              <a:t>     …</a:t>
            </a:r>
            <a:endParaRPr lang="vi-VN" sz="2000" dirty="0">
              <a:solidFill>
                <a:schemeClr val="accent5">
                  <a:lumMod val="10000"/>
                </a:schemeClr>
              </a:solidFill>
              <a:latin typeface="Times New Roman" panose="02020603050405020304" pitchFamily="18" charset="0"/>
              <a:cs typeface="Times New Roman" panose="02020603050405020304" pitchFamily="18" charset="0"/>
            </a:endParaRP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bảng trong CSDL quan hệ (R-DBMS)</a:t>
            </a:r>
          </a:p>
          <a:p>
            <a:pPr marL="657241" lvl="1" indent="-342900">
              <a:lnSpc>
                <a:spcPct val="150000"/>
              </a:lnSpc>
              <a:buClr>
                <a:schemeClr val="accent5">
                  <a:lumMod val="10000"/>
                </a:schemeClr>
              </a:buClr>
              <a:buSzPct val="69565"/>
              <a:tabLst>
                <a:tab pos="621399" algn="l"/>
                <a:tab pos="621960" algn="l"/>
              </a:tabLst>
              <a:defRPr/>
            </a:pPr>
            <a:r>
              <a:rPr lang="vi-VN" sz="2000" dirty="0">
                <a:solidFill>
                  <a:schemeClr val="accent5">
                    <a:lumMod val="10000"/>
                  </a:schemeClr>
                </a:solidFill>
                <a:latin typeface="Times New Roman" panose="02020603050405020304" pitchFamily="18" charset="0"/>
                <a:cs typeface="Times New Roman" panose="02020603050405020304" pitchFamily="18" charset="0"/>
              </a:rPr>
              <a:t>Một lưu trữ bền vững của CSDL HĐT (OO-DBMS)</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14</a:t>
            </a:fld>
            <a:endParaRPr lang="en-US">
              <a:solidFill>
                <a:srgbClr val="000066"/>
              </a:solidFill>
            </a:endParaRPr>
          </a:p>
        </p:txBody>
      </p:sp>
    </p:spTree>
    <p:extLst>
      <p:ext uri="{BB962C8B-B14F-4D97-AF65-F5344CB8AC3E}">
        <p14:creationId xmlns:p14="http://schemas.microsoft.com/office/powerpoint/2010/main" val="346453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346" y="187647"/>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952500" y="1227085"/>
            <a:ext cx="8062291" cy="4756272"/>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.1.4</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Mô</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hình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hóa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trực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quan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14000"/>
              </a:lnSpc>
              <a:buClr>
                <a:srgbClr val="000099"/>
              </a:buClr>
              <a:buSzPct val="69000"/>
              <a:buFont typeface="Wingdings" pitchFamily="2" charset="2"/>
              <a:buChar char="Ø"/>
            </a:pPr>
            <a:r>
              <a:rPr lang="en-US" sz="2400" dirty="0">
                <a:solidFill>
                  <a:schemeClr val="accent5">
                    <a:lumMod val="10000"/>
                  </a:schemeClr>
                </a:solidFill>
                <a:latin typeface="Times New Roman" panose="02020603050405020304" pitchFamily="18" charset="0"/>
                <a:cs typeface="Times New Roman" panose="02020603050405020304" pitchFamily="18" charset="0"/>
              </a:rPr>
              <a:t>UML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dùng</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lập</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và</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cung</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cấp</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tài</a:t>
            </a:r>
            <a:r>
              <a:rPr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liệu</a:t>
            </a:r>
            <a:r>
              <a:rPr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phần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mềm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ngoài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việc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tạo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đoạn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lệnh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thực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thì</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còn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tạo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ra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tài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sau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Ghi</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chép</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về</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của</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Kiến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trúc</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của</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Mã</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nguồn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hoạch</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dự</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r>
              <a:rPr lang="en-US" sz="2000" dirty="0" err="1">
                <a:solidFill>
                  <a:schemeClr val="accent5">
                    <a:lumMod val="10000"/>
                  </a:schemeClr>
                </a:solidFill>
                <a:latin typeface="Times New Roman" panose="02020603050405020304" pitchFamily="18" charset="0"/>
                <a:cs typeface="Times New Roman" panose="02020603050405020304" pitchFamily="18" charset="0"/>
              </a:rPr>
              <a:t>án</a:t>
            </a:r>
            <a:r>
              <a:rPr lang="en-US" sz="2000" dirty="0">
                <a:solidFill>
                  <a:schemeClr val="accent5">
                    <a:lumMod val="10000"/>
                  </a:schemeClr>
                </a:solidFill>
                <a:latin typeface="Times New Roman" panose="02020603050405020304" pitchFamily="18" charset="0"/>
                <a:cs typeface="Times New Roman" panose="02020603050405020304" pitchFamily="18" charset="0"/>
              </a:rPr>
              <a:t> </a:t>
            </a:r>
          </a:p>
          <a:p>
            <a:pPr lvl="1" algn="just">
              <a:lnSpc>
                <a:spcPct val="114000"/>
              </a:lnSpc>
              <a:buClr>
                <a:srgbClr val="000099"/>
              </a:buClr>
              <a:buSzPct val="69000"/>
            </a:pPr>
            <a:r>
              <a:rPr lang="en-US" sz="2000" dirty="0">
                <a:solidFill>
                  <a:schemeClr val="accent5">
                    <a:lumMod val="10000"/>
                  </a:schemeClr>
                </a:solidFill>
                <a:latin typeface="Times New Roman" panose="02020603050405020304" pitchFamily="18" charset="0"/>
                <a:cs typeface="Times New Roman" panose="02020603050405020304" pitchFamily="18" charset="0"/>
              </a:rPr>
              <a:t>Tests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15</a:t>
            </a:fld>
            <a:endParaRPr lang="en-US">
              <a:solidFill>
                <a:srgbClr val="000066"/>
              </a:solidFill>
            </a:endParaRPr>
          </a:p>
        </p:txBody>
      </p:sp>
    </p:spTree>
    <p:extLst>
      <p:ext uri="{BB962C8B-B14F-4D97-AF65-F5344CB8AC3E}">
        <p14:creationId xmlns:p14="http://schemas.microsoft.com/office/powerpoint/2010/main" val="1468140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207524"/>
            <a:ext cx="7330054" cy="467995"/>
          </a:xfrm>
        </p:spPr>
        <p:txBody>
          <a:bodyPr/>
          <a:lstStyle/>
          <a:p>
            <a:r>
              <a:rPr lang="en-US" dirty="0">
                <a:solidFill>
                  <a:schemeClr val="bg1"/>
                </a:solidFill>
              </a:rPr>
              <a:t>3</a:t>
            </a:r>
            <a:r>
              <a:rPr lang="en-US">
                <a:solidFill>
                  <a:schemeClr val="bg1"/>
                </a:solidFill>
              </a:rPr>
              <a:t>.1</a:t>
            </a:r>
            <a:r>
              <a:rPr lang="en-US" dirty="0">
                <a:solidFill>
                  <a:schemeClr val="bg1"/>
                </a:solidFill>
              </a:rPr>
              <a:t>. GIỚI THIỆU TỔNG QUAN VỀ UML</a:t>
            </a:r>
          </a:p>
        </p:txBody>
      </p:sp>
      <p:sp>
        <p:nvSpPr>
          <p:cNvPr id="3" name="Content Placeholder 2"/>
          <p:cNvSpPr>
            <a:spLocks noGrp="1"/>
          </p:cNvSpPr>
          <p:nvPr>
            <p:ph idx="1"/>
          </p:nvPr>
        </p:nvSpPr>
        <p:spPr>
          <a:xfrm>
            <a:off x="488950" y="916686"/>
            <a:ext cx="8111987" cy="5024628"/>
          </a:xfrm>
        </p:spPr>
        <p:txBody>
          <a:bodyPr/>
          <a:lstStyle/>
          <a:p>
            <a:pPr marL="0" indent="0">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Tại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ngôn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ngữ</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hóa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chuẩn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trực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quan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bằng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ảnh</a:t>
            </a:r>
            <a:endParaRPr lang="en-US" sz="2400" b="0" dirty="0">
              <a:solidFill>
                <a:schemeClr val="accent5">
                  <a:lumMod val="10000"/>
                </a:schemeClr>
              </a:solidFill>
              <a:latin typeface="Times New Roman" panose="02020603050405020304" pitchFamily="18" charset="0"/>
              <a:cs typeface="Times New Roman" panose="02020603050405020304" pitchFamily="18" charset="0"/>
            </a:endParaRP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Phát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quả</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thiết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kế</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chính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xác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hiệu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quả</a:t>
            </a:r>
            <a:endParaRPr lang="en-US" sz="2400" b="0" dirty="0">
              <a:solidFill>
                <a:schemeClr val="accent5">
                  <a:lumMod val="10000"/>
                </a:schemeClr>
              </a:solidFill>
              <a:latin typeface="Times New Roman" panose="02020603050405020304" pitchFamily="18" charset="0"/>
              <a:cs typeface="Times New Roman" panose="02020603050405020304" pitchFamily="18" charset="0"/>
            </a:endParaRP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Dễ</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tiếp</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nhóm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trong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cùng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a:t>
            </a:r>
          </a:p>
          <a:p>
            <a:pPr>
              <a:lnSpc>
                <a:spcPct val="114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tiếp</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dễ</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người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liên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quan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đến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hàng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phát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p>
          <a:p>
            <a:pPr>
              <a:lnSpc>
                <a:spcPct val="114000"/>
              </a:lnSpc>
              <a:buClr>
                <a:srgbClr val="000099"/>
              </a:buClr>
              <a:buSzPct val="69000"/>
              <a:buFont typeface="Wingdings" pitchFamily="2" charset="2"/>
              <a:buChar char="Ø"/>
            </a:pPr>
            <a:r>
              <a:rPr lang="en-US" sz="2400" b="0" dirty="0">
                <a:solidFill>
                  <a:schemeClr val="accent5">
                    <a:lumMod val="10000"/>
                  </a:schemeClr>
                </a:solidFill>
                <a:latin typeface="Times New Roman" panose="02020603050405020304" pitchFamily="18" charset="0"/>
                <a:cs typeface="Times New Roman" panose="02020603050405020304" pitchFamily="18" charset="0"/>
              </a:rPr>
              <a:t>Cho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thể</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về</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project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16</a:t>
            </a:fld>
            <a:endParaRPr lang="en-US">
              <a:solidFill>
                <a:srgbClr val="000066"/>
              </a:solidFill>
            </a:endParaRPr>
          </a:p>
        </p:txBody>
      </p:sp>
      <p:pic>
        <p:nvPicPr>
          <p:cNvPr id="6" name="Picture 5">
            <a:extLst>
              <a:ext uri="{FF2B5EF4-FFF2-40B4-BE49-F238E27FC236}">
                <a16:creationId xmlns:a16="http://schemas.microsoft.com/office/drawing/2014/main" id="{83EE3EDF-B241-443A-5C11-8BBB988C85FC}"/>
              </a:ext>
            </a:extLst>
          </p:cNvPr>
          <p:cNvPicPr>
            <a:picLocks noChangeAspect="1"/>
          </p:cNvPicPr>
          <p:nvPr/>
        </p:nvPicPr>
        <p:blipFill rotWithShape="1">
          <a:blip r:embed="rId3"/>
          <a:srcRect r="2527"/>
          <a:stretch/>
        </p:blipFill>
        <p:spPr>
          <a:xfrm>
            <a:off x="5922335" y="3518207"/>
            <a:ext cx="3795823" cy="2829430"/>
          </a:xfrm>
          <a:prstGeom prst="rect">
            <a:avLst/>
          </a:prstGeom>
        </p:spPr>
      </p:pic>
    </p:spTree>
    <p:extLst>
      <p:ext uri="{BB962C8B-B14F-4D97-AF65-F5344CB8AC3E}">
        <p14:creationId xmlns:p14="http://schemas.microsoft.com/office/powerpoint/2010/main" val="1108801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167767"/>
            <a:ext cx="7330054" cy="467995"/>
          </a:xfrm>
        </p:spPr>
        <p:txBody>
          <a:bodyPr/>
          <a:lstStyle/>
          <a:p>
            <a:r>
              <a:rPr lang="en-US">
                <a:solidFill>
                  <a:schemeClr val="bg1"/>
                </a:solidFill>
              </a:rPr>
              <a:t>3.2. CÁC KHUNG NHÌN TRONG UML</a:t>
            </a:r>
          </a:p>
        </p:txBody>
      </p:sp>
      <p:sp>
        <p:nvSpPr>
          <p:cNvPr id="3" name="Content Placeholder 2"/>
          <p:cNvSpPr>
            <a:spLocks noGrp="1"/>
          </p:cNvSpPr>
          <p:nvPr>
            <p:ph idx="1"/>
          </p:nvPr>
        </p:nvSpPr>
        <p:spPr>
          <a:xfrm>
            <a:off x="897730" y="1244029"/>
            <a:ext cx="8067366" cy="4351701"/>
          </a:xfrm>
        </p:spPr>
        <p:txBody>
          <a:bodyPr/>
          <a:lstStyle/>
          <a:p>
            <a:pPr marL="396875" indent="-396875">
              <a:buFont typeface="Wingdings" panose="05000000000000000000" pitchFamily="2" charset="2"/>
              <a:buChar char="v"/>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Khái</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niệm</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trong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p>
          <a:p>
            <a:pPr algn="just">
              <a:lnSpc>
                <a:spcPct val="125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được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phân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tích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dưới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góc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độ</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năng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yêu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cầu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phi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năng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tổ</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chức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Vì</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vậy</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để</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hình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hóa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một</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chi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tiết</a:t>
            </a:r>
            <a:r>
              <a:rPr lang="en-US" sz="2400" b="0">
                <a:solidFill>
                  <a:schemeClr val="accent5">
                    <a:lumMod val="10000"/>
                  </a:schemeClr>
                </a:solidFill>
                <a:latin typeface="Times New Roman" panose="02020603050405020304" pitchFamily="18" charset="0"/>
                <a:cs typeface="Times New Roman" panose="02020603050405020304" pitchFamily="18" charset="0"/>
              </a:rPr>
              <a:t>, UML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định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nghĩa</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cấu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trúc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khung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(View).</a:t>
            </a:r>
          </a:p>
          <a:p>
            <a:pPr algn="just">
              <a:lnSpc>
                <a:spcPct val="125000"/>
              </a:lnSpc>
              <a:buClr>
                <a:srgbClr val="000099"/>
              </a:buClr>
              <a:buSzPct val="69000"/>
              <a:buFont typeface="Wingdings" pitchFamily="2" charset="2"/>
              <a:buChar char="Ø"/>
            </a:pPr>
            <a:r>
              <a:rPr lang="en-US" sz="2400" b="0" dirty="0" err="1">
                <a:solidFill>
                  <a:schemeClr val="accent5">
                    <a:lumMod val="10000"/>
                  </a:schemeClr>
                </a:solidFill>
                <a:latin typeface="Times New Roman" panose="02020603050405020304" pitchFamily="18" charset="0"/>
                <a:cs typeface="Times New Roman" panose="02020603050405020304" pitchFamily="18" charset="0"/>
              </a:rPr>
              <a:t>Mỗi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khung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là</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cách</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nhìn</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dưới</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những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góc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độ</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bao</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gồm</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những</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biểu</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đồ</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khác</a:t>
            </a:r>
            <a:r>
              <a:rPr lang="en-US" sz="2400" b="0" dirty="0">
                <a:solidFill>
                  <a:schemeClr val="accent5">
                    <a:lumMod val="10000"/>
                  </a:schemeClr>
                </a:solidFill>
                <a:latin typeface="Times New Roman" panose="02020603050405020304" pitchFamily="18" charset="0"/>
                <a:cs typeface="Times New Roman" panose="02020603050405020304" pitchFamily="18" charset="0"/>
              </a:rPr>
              <a:t> </a:t>
            </a:r>
            <a:r>
              <a:rPr lang="en-US" sz="2400" b="0" dirty="0" err="1">
                <a:solidFill>
                  <a:schemeClr val="accent5">
                    <a:lumMod val="10000"/>
                  </a:schemeClr>
                </a:solidFill>
                <a:latin typeface="Times New Roman" panose="02020603050405020304" pitchFamily="18" charset="0"/>
                <a:cs typeface="Times New Roman" panose="02020603050405020304" pitchFamily="18" charset="0"/>
              </a:rPr>
              <a:t>nhau</a:t>
            </a:r>
            <a:r>
              <a:rPr lang="en-US" sz="2400" b="0" dirty="0">
                <a:solidFill>
                  <a:schemeClr val="accent5">
                    <a:lumMod val="10000"/>
                  </a:schemeClr>
                </a:solidFill>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17</a:t>
            </a:fld>
            <a:endParaRPr lang="en-US">
              <a:solidFill>
                <a:srgbClr val="000066"/>
              </a:solidFill>
            </a:endParaRPr>
          </a:p>
        </p:txBody>
      </p:sp>
    </p:spTree>
    <p:extLst>
      <p:ext uri="{BB962C8B-B14F-4D97-AF65-F5344CB8AC3E}">
        <p14:creationId xmlns:p14="http://schemas.microsoft.com/office/powerpoint/2010/main" val="1167857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833" y="247912"/>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170122" y="928910"/>
            <a:ext cx="9505506" cy="5312863"/>
          </a:xfrm>
        </p:spPr>
        <p:txBody>
          <a:bodyPr/>
          <a:lstStyle/>
          <a:p>
            <a:pPr>
              <a:lnSpc>
                <a:spcPct val="130000"/>
              </a:lnSpc>
              <a:spcBef>
                <a:spcPts val="1200"/>
              </a:spcBef>
              <a:spcAft>
                <a:spcPts val="1200"/>
              </a:spcAft>
              <a:defRPr/>
            </a:pP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Cấu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trúc</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người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dùng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(User model view, Use case view, Scenario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cấu</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trúc</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(Logical view, Structure model view, Static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động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thái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(Behavioral model view, Dynamic </a:t>
            </a:r>
            <a:r>
              <a:rPr lang="en-US" dirty="0" err="1">
                <a:solidFill>
                  <a:schemeClr val="accent5">
                    <a:lumMod val="10000"/>
                  </a:schemeClr>
                </a:solidFill>
                <a:latin typeface="Times New Roman" panose="02020603050405020304" pitchFamily="18" charset="0"/>
                <a:cs typeface="Times New Roman" panose="02020603050405020304" pitchFamily="18" charset="0"/>
              </a:rPr>
              <a:t>hoặc</a:t>
            </a:r>
            <a:r>
              <a:rPr lang="en-US" dirty="0">
                <a:solidFill>
                  <a:schemeClr val="accent5">
                    <a:lumMod val="10000"/>
                  </a:schemeClr>
                </a:solidFill>
                <a:latin typeface="Times New Roman" panose="02020603050405020304" pitchFamily="18" charset="0"/>
                <a:cs typeface="Times New Roman" panose="02020603050405020304" pitchFamily="18" charset="0"/>
              </a:rPr>
              <a:t> Process)</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thực</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thi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(Implementation model, Component view)</a:t>
            </a:r>
          </a:p>
          <a:p>
            <a:pPr lvl="1">
              <a:lnSpc>
                <a:spcPct val="130000"/>
              </a:lnSpc>
              <a:spcBef>
                <a:spcPts val="1200"/>
              </a:spcBef>
              <a:spcAft>
                <a:spcPts val="1200"/>
              </a:spcAft>
              <a:buClr>
                <a:srgbClr val="000099"/>
              </a:buClr>
              <a:buSzPct val="69000"/>
            </a:pPr>
            <a:r>
              <a:rPr lang="en-US" i="1" dirty="0" err="1">
                <a:solidFill>
                  <a:schemeClr val="accent5">
                    <a:lumMod val="10000"/>
                  </a:schemeClr>
                </a:solidFill>
                <a:latin typeface="Times New Roman" panose="02020603050405020304" pitchFamily="18" charset="0"/>
                <a:cs typeface="Times New Roman" panose="02020603050405020304" pitchFamily="18" charset="0"/>
              </a:rPr>
              <a:t>Khung</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nhìn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triển</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i="1" dirty="0" err="1">
                <a:solidFill>
                  <a:schemeClr val="accent5">
                    <a:lumMod val="10000"/>
                  </a:schemeClr>
                </a:solidFill>
                <a:latin typeface="Times New Roman" panose="02020603050405020304" pitchFamily="18" charset="0"/>
                <a:cs typeface="Times New Roman" panose="02020603050405020304" pitchFamily="18" charset="0"/>
              </a:rPr>
              <a:t>khai</a:t>
            </a:r>
            <a:r>
              <a:rPr lang="en-US" i="1" dirty="0">
                <a:solidFill>
                  <a:schemeClr val="accent5">
                    <a:lumMod val="10000"/>
                  </a:schemeClr>
                </a:solidFill>
                <a:latin typeface="Times New Roman" panose="02020603050405020304" pitchFamily="18" charset="0"/>
                <a:cs typeface="Times New Roman" panose="02020603050405020304" pitchFamily="18" charset="0"/>
              </a:rPr>
              <a:t> </a:t>
            </a:r>
            <a:r>
              <a:rPr lang="en-US" dirty="0">
                <a:solidFill>
                  <a:schemeClr val="accent5">
                    <a:lumMod val="10000"/>
                  </a:schemeClr>
                </a:solidFill>
                <a:latin typeface="Times New Roman" panose="02020603050405020304" pitchFamily="18" charset="0"/>
                <a:cs typeface="Times New Roman" panose="02020603050405020304" pitchFamily="18" charset="0"/>
              </a:rPr>
              <a:t>(Deployment view, Environment model view)</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18</a:t>
            </a:fld>
            <a:endParaRPr lang="en-US">
              <a:solidFill>
                <a:srgbClr val="000066"/>
              </a:solidFill>
            </a:endParaRPr>
          </a:p>
        </p:txBody>
      </p:sp>
    </p:spTree>
    <p:extLst>
      <p:ext uri="{BB962C8B-B14F-4D97-AF65-F5344CB8AC3E}">
        <p14:creationId xmlns:p14="http://schemas.microsoft.com/office/powerpoint/2010/main" val="279484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461" y="197586"/>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p:txBody>
          <a:bodyPr/>
          <a:lstStyle/>
          <a:p>
            <a:pPr>
              <a:lnSpc>
                <a:spcPct val="130000"/>
              </a:lnSpc>
              <a:defRPr/>
            </a:pPr>
            <a:r>
              <a:rPr lang="en-US" altLang="en-US" sz="2800"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Cấu trúc khung nhìn</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19</a:t>
            </a:fld>
            <a:endParaRPr lang="en-US">
              <a:solidFill>
                <a:srgbClr val="000066"/>
              </a:solidFill>
            </a:endParaRPr>
          </a:p>
        </p:txBody>
      </p:sp>
      <p:pic>
        <p:nvPicPr>
          <p:cNvPr id="1026" name="Picture 2" descr="TDU - ĐH TIN K5: Cơ bản về Phân tích và thiết kế hướng đối tượng và U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227" y="1321904"/>
            <a:ext cx="6590012" cy="451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1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a:t>
            </a:fld>
            <a:endParaRPr lang="en-US">
              <a:solidFill>
                <a:srgbClr val="000066"/>
              </a:solidFill>
            </a:endParaRP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3609710956"/>
              </p:ext>
            </p:extLst>
          </p:nvPr>
        </p:nvGraphicFramePr>
        <p:xfrm>
          <a:off x="1831428" y="1639615"/>
          <a:ext cx="7007772" cy="3918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057400" y="221998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2.1</a:t>
            </a:r>
          </a:p>
        </p:txBody>
      </p:sp>
      <p:sp>
        <p:nvSpPr>
          <p:cNvPr id="12" name="TextBox 11"/>
          <p:cNvSpPr txBox="1"/>
          <p:nvPr/>
        </p:nvSpPr>
        <p:spPr>
          <a:xfrm>
            <a:off x="2362200" y="336298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2.2</a:t>
            </a:r>
          </a:p>
        </p:txBody>
      </p:sp>
      <p:sp>
        <p:nvSpPr>
          <p:cNvPr id="13" name="TextBox 12"/>
          <p:cNvSpPr txBox="1"/>
          <p:nvPr/>
        </p:nvSpPr>
        <p:spPr>
          <a:xfrm>
            <a:off x="2133600" y="4495800"/>
            <a:ext cx="838200" cy="523220"/>
          </a:xfrm>
          <a:prstGeom prst="rect">
            <a:avLst/>
          </a:prstGeom>
          <a:noFill/>
        </p:spPr>
        <p:txBody>
          <a:bodyPr wrap="square" rtlCol="0">
            <a:spAutoFit/>
          </a:bodyPr>
          <a:lstStyle/>
          <a:p>
            <a:r>
              <a:rPr lang="en-US" sz="2800">
                <a:solidFill>
                  <a:schemeClr val="bg1"/>
                </a:solidFill>
                <a:latin typeface="Fira Sans ExtraBold" panose="020B0903050000020004" pitchFamily="34" charset="0"/>
              </a:rPr>
              <a:t>2.3</a:t>
            </a:r>
          </a:p>
        </p:txBody>
      </p:sp>
      <p:sp>
        <p:nvSpPr>
          <p:cNvPr id="10" name="TextBox 9"/>
          <p:cNvSpPr txBox="1"/>
          <p:nvPr/>
        </p:nvSpPr>
        <p:spPr>
          <a:xfrm>
            <a:off x="1280813" y="174992"/>
            <a:ext cx="8163338" cy="584775"/>
          </a:xfrm>
          <a:prstGeom prst="rect">
            <a:avLst/>
          </a:prstGeom>
          <a:noFill/>
        </p:spPr>
        <p:txBody>
          <a:bodyPr wrap="square" rtlCol="0">
            <a:spAutoFit/>
          </a:bodyPr>
          <a:lstStyle/>
          <a:p>
            <a:r>
              <a:rPr lang="en-US" sz="2000" b="1">
                <a:solidFill>
                  <a:schemeClr val="bg1"/>
                </a:solidFill>
              </a:rPr>
              <a:t>	</a:t>
            </a:r>
            <a:r>
              <a:rPr lang="en-US" sz="3200" b="1">
                <a:solidFill>
                  <a:schemeClr val="bg1"/>
                </a:solidFill>
                <a:latin typeface="Times New Roman" panose="02020603050405020304" pitchFamily="18" charset="0"/>
                <a:cs typeface="Times New Roman" panose="02020603050405020304" pitchFamily="18" charset="0"/>
              </a:rPr>
              <a:t>KHÁI </a:t>
            </a:r>
            <a:r>
              <a:rPr lang="en-US" sz="3200" b="1" dirty="0">
                <a:solidFill>
                  <a:schemeClr val="bg1"/>
                </a:solidFill>
                <a:latin typeface="Times New Roman" panose="02020603050405020304" pitchFamily="18" charset="0"/>
                <a:cs typeface="Times New Roman" panose="02020603050405020304" pitchFamily="18" charset="0"/>
              </a:rPr>
              <a:t>QUÁT NỘI DUNG BÀI HỌC</a:t>
            </a:r>
          </a:p>
        </p:txBody>
      </p:sp>
    </p:spTree>
    <p:extLst>
      <p:ext uri="{BB962C8B-B14F-4D97-AF65-F5344CB8AC3E}">
        <p14:creationId xmlns:p14="http://schemas.microsoft.com/office/powerpoint/2010/main" val="381356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5598" y="167768"/>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690094" y="1058119"/>
            <a:ext cx="9020436" cy="5074323"/>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Cần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bao</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nhiêu</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endPar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773206" lvl="1" indent="-342900" algn="just">
              <a:lnSpc>
                <a:spcPct val="130000"/>
              </a:lnSpc>
              <a:buClr>
                <a:srgbClr val="000099"/>
              </a:buClr>
              <a:buSzPct val="69230"/>
              <a:tabLst>
                <a:tab pos="313221" algn="l"/>
                <a:tab pos="313781" algn="l"/>
              </a:tabLst>
              <a:defRPr/>
            </a:pPr>
            <a:r>
              <a:rPr lang="vi-VN" dirty="0">
                <a:latin typeface="Times New Roman"/>
                <a:cs typeface="Times New Roman"/>
              </a:rPr>
              <a:t>Mô </a:t>
            </a:r>
            <a:r>
              <a:rPr lang="vi-VN" spc="-4" dirty="0">
                <a:latin typeface="Times New Roman"/>
                <a:cs typeface="Times New Roman"/>
              </a:rPr>
              <a:t>hình phù hợp </a:t>
            </a:r>
            <a:r>
              <a:rPr lang="vi-VN" dirty="0">
                <a:latin typeface="Times New Roman"/>
                <a:cs typeface="Times New Roman"/>
              </a:rPr>
              <a:t>với ngữ </a:t>
            </a:r>
            <a:r>
              <a:rPr lang="vi-VN" spc="-4" dirty="0">
                <a:latin typeface="Times New Roman"/>
                <a:cs typeface="Times New Roman"/>
              </a:rPr>
              <a:t>cảnh phát triển </a:t>
            </a:r>
            <a:r>
              <a:rPr lang="vi-VN" dirty="0">
                <a:latin typeface="Times New Roman"/>
                <a:cs typeface="Times New Roman"/>
              </a:rPr>
              <a:t>hệ</a:t>
            </a:r>
            <a:r>
              <a:rPr lang="vi-VN" spc="-31" dirty="0">
                <a:latin typeface="Times New Roman"/>
                <a:cs typeface="Times New Roman"/>
              </a:rPr>
              <a:t> </a:t>
            </a:r>
            <a:r>
              <a:rPr lang="vi-VN" spc="-4" dirty="0">
                <a:latin typeface="Times New Roman"/>
                <a:cs typeface="Times New Roman"/>
              </a:rPr>
              <a:t>thống</a:t>
            </a:r>
            <a:endParaRPr lang="vi-VN" dirty="0">
              <a:latin typeface="Times New Roman"/>
              <a:cs typeface="Times New Roman"/>
            </a:endParaRPr>
          </a:p>
          <a:p>
            <a:pPr marL="773206" lvl="1" indent="-342900" algn="just">
              <a:lnSpc>
                <a:spcPct val="130000"/>
              </a:lnSpc>
              <a:buClr>
                <a:srgbClr val="000099"/>
              </a:buClr>
              <a:buSzPct val="69230"/>
              <a:tabLst>
                <a:tab pos="313221" algn="l"/>
                <a:tab pos="313781" algn="l"/>
              </a:tabLst>
              <a:defRPr/>
            </a:pPr>
            <a:r>
              <a:rPr lang="vi-VN" spc="-4" dirty="0">
                <a:solidFill>
                  <a:srgbClr val="FF0000"/>
                </a:solidFill>
                <a:latin typeface="Times New Roman"/>
                <a:cs typeface="Times New Roman"/>
              </a:rPr>
              <a:t>Không phải</a:t>
            </a:r>
            <a:r>
              <a:rPr lang="vi-VN" spc="-4" dirty="0">
                <a:latin typeface="Times New Roman"/>
                <a:cs typeface="Times New Roman"/>
              </a:rPr>
              <a:t> tất cả các mô </a:t>
            </a:r>
            <a:r>
              <a:rPr lang="vi-VN" dirty="0">
                <a:latin typeface="Times New Roman"/>
                <a:cs typeface="Times New Roman"/>
              </a:rPr>
              <a:t>hình </a:t>
            </a:r>
            <a:r>
              <a:rPr lang="vi-VN" spc="-4" dirty="0">
                <a:latin typeface="Times New Roman"/>
                <a:cs typeface="Times New Roman"/>
              </a:rPr>
              <a:t>đòi </a:t>
            </a:r>
            <a:r>
              <a:rPr lang="vi-VN" spc="4" dirty="0">
                <a:latin typeface="Times New Roman"/>
                <a:cs typeface="Times New Roman"/>
              </a:rPr>
              <a:t>hỏi </a:t>
            </a:r>
            <a:r>
              <a:rPr lang="vi-VN" spc="-4" dirty="0">
                <a:latin typeface="Times New Roman"/>
                <a:cs typeface="Times New Roman"/>
              </a:rPr>
              <a:t>đầy đủ khung</a:t>
            </a:r>
            <a:r>
              <a:rPr lang="vi-VN" spc="-31" dirty="0">
                <a:latin typeface="Times New Roman"/>
                <a:cs typeface="Times New Roman"/>
              </a:rPr>
              <a:t> </a:t>
            </a:r>
            <a:r>
              <a:rPr lang="vi-VN" spc="-4" dirty="0">
                <a:latin typeface="Times New Roman"/>
                <a:cs typeface="Times New Roman"/>
              </a:rPr>
              <a:t>nhìn</a:t>
            </a:r>
            <a:endParaRPr lang="vi-VN"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Đơn </a:t>
            </a:r>
            <a:r>
              <a:rPr lang="vi-VN" sz="2200" dirty="0">
                <a:latin typeface="Times New Roman"/>
                <a:cs typeface="Times New Roman"/>
              </a:rPr>
              <a:t>xử lý: </a:t>
            </a:r>
            <a:r>
              <a:rPr lang="vi-VN" sz="2200" spc="-9" dirty="0">
                <a:latin typeface="Times New Roman"/>
                <a:cs typeface="Times New Roman"/>
              </a:rPr>
              <a:t>Bỏ </a:t>
            </a:r>
            <a:r>
              <a:rPr lang="vi-VN" sz="2200" dirty="0">
                <a:latin typeface="Times New Roman"/>
                <a:cs typeface="Times New Roman"/>
              </a:rPr>
              <a:t>qua </a:t>
            </a:r>
            <a:r>
              <a:rPr lang="vi-VN" sz="2200" spc="-4" dirty="0">
                <a:latin typeface="Times New Roman"/>
                <a:cs typeface="Times New Roman"/>
              </a:rPr>
              <a:t>khung </a:t>
            </a:r>
            <a:r>
              <a:rPr lang="vi-VN" sz="2200" dirty="0">
                <a:latin typeface="Times New Roman"/>
                <a:cs typeface="Times New Roman"/>
              </a:rPr>
              <a:t>nhìn </a:t>
            </a:r>
            <a:r>
              <a:rPr lang="vi-VN" sz="2200" spc="-4" dirty="0">
                <a:latin typeface="Times New Roman"/>
                <a:cs typeface="Times New Roman"/>
              </a:rPr>
              <a:t>triển</a:t>
            </a:r>
            <a:r>
              <a:rPr lang="vi-VN" sz="2200" spc="9" dirty="0">
                <a:latin typeface="Times New Roman"/>
                <a:cs typeface="Times New Roman"/>
              </a:rPr>
              <a:t> </a:t>
            </a:r>
            <a:r>
              <a:rPr lang="vi-VN" sz="2200" spc="-4" dirty="0">
                <a:latin typeface="Times New Roman"/>
                <a:cs typeface="Times New Roman"/>
              </a:rPr>
              <a:t>khai</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Đơn tiến </a:t>
            </a:r>
            <a:r>
              <a:rPr lang="vi-VN" sz="2200" dirty="0">
                <a:latin typeface="Times New Roman"/>
                <a:cs typeface="Times New Roman"/>
              </a:rPr>
              <a:t>trình: </a:t>
            </a:r>
            <a:r>
              <a:rPr lang="vi-VN" sz="2200" spc="-4" dirty="0">
                <a:latin typeface="Times New Roman"/>
                <a:cs typeface="Times New Roman"/>
              </a:rPr>
              <a:t>Bỏ qua khung </a:t>
            </a:r>
            <a:r>
              <a:rPr lang="vi-VN" sz="2200" dirty="0">
                <a:latin typeface="Times New Roman"/>
                <a:cs typeface="Times New Roman"/>
              </a:rPr>
              <a:t>nhìn </a:t>
            </a:r>
            <a:r>
              <a:rPr lang="vi-VN" sz="2200" spc="-4" dirty="0">
                <a:latin typeface="Times New Roman"/>
                <a:cs typeface="Times New Roman"/>
              </a:rPr>
              <a:t>tiến</a:t>
            </a:r>
            <a:r>
              <a:rPr lang="vi-VN" sz="2200" spc="22" dirty="0">
                <a:latin typeface="Times New Roman"/>
                <a:cs typeface="Times New Roman"/>
              </a:rPr>
              <a:t> </a:t>
            </a:r>
            <a:r>
              <a:rPr lang="vi-VN" sz="2200" spc="-4" dirty="0">
                <a:latin typeface="Times New Roman"/>
                <a:cs typeface="Times New Roman"/>
              </a:rPr>
              <a:t>trình</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Chương trình rất </a:t>
            </a:r>
            <a:r>
              <a:rPr lang="vi-VN" sz="2200" dirty="0">
                <a:latin typeface="Times New Roman"/>
                <a:cs typeface="Times New Roman"/>
              </a:rPr>
              <a:t>nhỏ: </a:t>
            </a:r>
            <a:r>
              <a:rPr lang="vi-VN" sz="2200" spc="-4" dirty="0">
                <a:latin typeface="Times New Roman"/>
                <a:cs typeface="Times New Roman"/>
              </a:rPr>
              <a:t>Bỏ qua khung </a:t>
            </a:r>
            <a:r>
              <a:rPr lang="vi-VN" sz="2200" spc="-9" dirty="0">
                <a:latin typeface="Times New Roman"/>
                <a:cs typeface="Times New Roman"/>
              </a:rPr>
              <a:t>nhìn </a:t>
            </a:r>
            <a:r>
              <a:rPr lang="vi-VN" sz="2200" spc="-4" dirty="0">
                <a:latin typeface="Times New Roman"/>
                <a:cs typeface="Times New Roman"/>
              </a:rPr>
              <a:t>cài</a:t>
            </a:r>
            <a:r>
              <a:rPr lang="vi-VN" sz="2200" spc="31" dirty="0">
                <a:latin typeface="Times New Roman"/>
                <a:cs typeface="Times New Roman"/>
              </a:rPr>
              <a:t> </a:t>
            </a:r>
            <a:r>
              <a:rPr lang="vi-VN" sz="2200" spc="-4" dirty="0">
                <a:latin typeface="Times New Roman"/>
                <a:cs typeface="Times New Roman"/>
              </a:rPr>
              <a:t>đặt</a:t>
            </a:r>
            <a:endParaRPr lang="vi-VN" sz="2200" dirty="0">
              <a:latin typeface="Times New Roman"/>
              <a:cs typeface="Times New Roman"/>
            </a:endParaRPr>
          </a:p>
          <a:p>
            <a:pPr marL="805163" lvl="1" indent="-375417" algn="just">
              <a:lnSpc>
                <a:spcPct val="130000"/>
              </a:lnSpc>
              <a:buClr>
                <a:srgbClr val="000099"/>
              </a:buClr>
              <a:buSzPct val="69230"/>
              <a:tabLst>
                <a:tab pos="386063" algn="l"/>
                <a:tab pos="386624" algn="l"/>
              </a:tabLst>
              <a:defRPr/>
            </a:pPr>
            <a:r>
              <a:rPr lang="vi-VN" dirty="0">
                <a:latin typeface="Times New Roman"/>
                <a:cs typeface="Times New Roman"/>
              </a:rPr>
              <a:t>Bổ </a:t>
            </a:r>
            <a:r>
              <a:rPr lang="vi-VN" spc="-4" dirty="0">
                <a:latin typeface="Times New Roman"/>
                <a:cs typeface="Times New Roman"/>
              </a:rPr>
              <a:t>sung </a:t>
            </a:r>
            <a:r>
              <a:rPr lang="vi-VN" spc="-9" dirty="0">
                <a:latin typeface="Times New Roman"/>
                <a:cs typeface="Times New Roman"/>
              </a:rPr>
              <a:t>các </a:t>
            </a:r>
            <a:r>
              <a:rPr lang="vi-VN" dirty="0">
                <a:latin typeface="Times New Roman"/>
                <a:cs typeface="Times New Roman"/>
              </a:rPr>
              <a:t>khung</a:t>
            </a:r>
            <a:r>
              <a:rPr lang="vi-VN" spc="-9" dirty="0">
                <a:latin typeface="Times New Roman"/>
                <a:cs typeface="Times New Roman"/>
              </a:rPr>
              <a:t> </a:t>
            </a:r>
            <a:r>
              <a:rPr lang="vi-VN" spc="-4" dirty="0">
                <a:latin typeface="Times New Roman"/>
                <a:cs typeface="Times New Roman"/>
              </a:rPr>
              <a:t>nhìn</a:t>
            </a:r>
            <a:endParaRPr lang="vi-VN"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Data</a:t>
            </a:r>
            <a:r>
              <a:rPr lang="vi-VN" sz="2200" spc="-9" dirty="0">
                <a:latin typeface="Times New Roman"/>
                <a:cs typeface="Times New Roman"/>
              </a:rPr>
              <a:t> </a:t>
            </a:r>
            <a:r>
              <a:rPr lang="vi-VN" sz="2200" spc="-4" dirty="0">
                <a:latin typeface="Times New Roman"/>
                <a:cs typeface="Times New Roman"/>
              </a:rPr>
              <a:t>view</a:t>
            </a:r>
            <a:endParaRPr lang="vi-VN" sz="2200" dirty="0">
              <a:latin typeface="Times New Roman"/>
              <a:cs typeface="Times New Roman"/>
            </a:endParaRPr>
          </a:p>
          <a:p>
            <a:pPr marL="1076341" lvl="2" indent="-342900" algn="just">
              <a:lnSpc>
                <a:spcPct val="130000"/>
              </a:lnSpc>
              <a:buClr>
                <a:srgbClr val="659999"/>
              </a:buClr>
              <a:buSzPct val="68181"/>
              <a:tabLst>
                <a:tab pos="621399" algn="l"/>
                <a:tab pos="621960" algn="l"/>
              </a:tabLst>
              <a:defRPr/>
            </a:pPr>
            <a:r>
              <a:rPr lang="vi-VN" sz="2200" spc="-4" dirty="0">
                <a:latin typeface="Times New Roman"/>
                <a:cs typeface="Times New Roman"/>
              </a:rPr>
              <a:t>Security</a:t>
            </a:r>
            <a:r>
              <a:rPr lang="vi-VN" sz="2200" spc="13" dirty="0">
                <a:latin typeface="Times New Roman"/>
                <a:cs typeface="Times New Roman"/>
              </a:rPr>
              <a:t> </a:t>
            </a:r>
            <a:r>
              <a:rPr lang="vi-VN" sz="2200" spc="-4" dirty="0">
                <a:latin typeface="Times New Roman"/>
                <a:cs typeface="Times New Roman"/>
              </a:rPr>
              <a:t>view</a:t>
            </a:r>
            <a:endParaRPr lang="vi-VN" sz="2200" dirty="0">
              <a:latin typeface="Times New Roman"/>
              <a:cs typeface="Times New Roman"/>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20</a:t>
            </a:fld>
            <a:endParaRPr lang="en-US">
              <a:solidFill>
                <a:srgbClr val="000066"/>
              </a:solidFill>
            </a:endParaRPr>
          </a:p>
        </p:txBody>
      </p:sp>
    </p:spTree>
    <p:extLst>
      <p:ext uri="{BB962C8B-B14F-4D97-AF65-F5344CB8AC3E}">
        <p14:creationId xmlns:p14="http://schemas.microsoft.com/office/powerpoint/2010/main" val="147217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468" y="187647"/>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640400" y="928911"/>
            <a:ext cx="8713122" cy="5044506"/>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.2.1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ca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(Use Case view)</a:t>
            </a:r>
          </a:p>
          <a:p>
            <a:pPr marL="773206" lvl="1" indent="-342900" algn="just">
              <a:lnSpc>
                <a:spcPct val="130000"/>
              </a:lnSpc>
              <a:buClr>
                <a:srgbClr val="000099"/>
              </a:buClr>
              <a:buSzPct val="69230"/>
              <a:tabLst>
                <a:tab pos="313221" algn="l"/>
                <a:tab pos="313781" algn="l"/>
              </a:tabLst>
              <a:defRPr/>
            </a:pPr>
            <a:r>
              <a:rPr lang="en-US" b="1" dirty="0">
                <a:latin typeface="Times New Roman"/>
                <a:cs typeface="Times New Roman"/>
              </a:rPr>
              <a:t>Use case view</a:t>
            </a:r>
            <a:r>
              <a:rPr lang="en-US" dirty="0">
                <a:latin typeface="Times New Roman"/>
                <a:cs typeface="Times New Roman"/>
              </a:rPr>
              <a:t>: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nhìn</a:t>
            </a:r>
            <a:r>
              <a:rPr lang="en-US" dirty="0">
                <a:latin typeface="Times New Roman"/>
                <a:cs typeface="Times New Roman"/>
              </a:rPr>
              <a:t> </a:t>
            </a:r>
            <a:r>
              <a:rPr lang="en-US" dirty="0" err="1">
                <a:latin typeface="Times New Roman"/>
                <a:cs typeface="Times New Roman"/>
              </a:rPr>
              <a:t>hệ</a:t>
            </a:r>
            <a:r>
              <a:rPr lang="en-US" dirty="0">
                <a:latin typeface="Times New Roman"/>
                <a:cs typeface="Times New Roman"/>
              </a:rPr>
              <a:t> </a:t>
            </a:r>
            <a:r>
              <a:rPr lang="en-US" dirty="0" err="1">
                <a:latin typeface="Times New Roman"/>
                <a:cs typeface="Times New Roman"/>
              </a:rPr>
              <a:t>thống</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Nó</a:t>
            </a:r>
            <a:r>
              <a:rPr lang="en-US" dirty="0">
                <a:latin typeface="Times New Roman"/>
                <a:cs typeface="Times New Roman"/>
              </a:rPr>
              <a:t> </a:t>
            </a:r>
            <a:r>
              <a:rPr lang="en-US" dirty="0" err="1">
                <a:latin typeface="Times New Roman"/>
                <a:cs typeface="Times New Roman"/>
              </a:rPr>
              <a:t>bao</a:t>
            </a:r>
            <a:r>
              <a:rPr lang="en-US" dirty="0">
                <a:latin typeface="Times New Roman"/>
                <a:cs typeface="Times New Roman"/>
              </a:rPr>
              <a:t> </a:t>
            </a:r>
            <a:r>
              <a:rPr lang="en-US" dirty="0" err="1">
                <a:latin typeface="Times New Roman"/>
                <a:cs typeface="Times New Roman"/>
              </a:rPr>
              <a:t>gồm</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vấn</a:t>
            </a:r>
            <a:r>
              <a:rPr lang="en-US" dirty="0">
                <a:latin typeface="Times New Roman"/>
                <a:cs typeface="Times New Roman"/>
              </a:rPr>
              <a:t> </a:t>
            </a:r>
            <a:r>
              <a:rPr lang="en-US" dirty="0" err="1">
                <a:latin typeface="Times New Roman"/>
                <a:cs typeface="Times New Roman"/>
              </a:rPr>
              <a:t>đề</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cách</a:t>
            </a:r>
            <a:r>
              <a:rPr lang="en-US" dirty="0">
                <a:latin typeface="Times New Roman"/>
                <a:cs typeface="Times New Roman"/>
              </a:rPr>
              <a:t> </a:t>
            </a:r>
            <a:r>
              <a:rPr lang="en-US" dirty="0" err="1">
                <a:latin typeface="Times New Roman"/>
                <a:cs typeface="Times New Roman"/>
              </a:rPr>
              <a:t>giải</a:t>
            </a:r>
            <a:r>
              <a:rPr lang="en-US" dirty="0">
                <a:latin typeface="Times New Roman"/>
                <a:cs typeface="Times New Roman"/>
              </a:rPr>
              <a:t> </a:t>
            </a:r>
            <a:r>
              <a:rPr lang="en-US" dirty="0" err="1">
                <a:latin typeface="Times New Roman"/>
                <a:cs typeface="Times New Roman"/>
              </a:rPr>
              <a:t>quyết</a:t>
            </a:r>
            <a:r>
              <a:rPr lang="en-US" dirty="0">
                <a:latin typeface="Times New Roman"/>
                <a:cs typeface="Times New Roman"/>
              </a:rPr>
              <a:t> </a:t>
            </a:r>
            <a:r>
              <a:rPr lang="en-US" dirty="0" err="1">
                <a:latin typeface="Times New Roman"/>
                <a:cs typeface="Times New Roman"/>
              </a:rPr>
              <a:t>vấn</a:t>
            </a:r>
            <a:r>
              <a:rPr lang="en-US" dirty="0">
                <a:latin typeface="Times New Roman"/>
                <a:cs typeface="Times New Roman"/>
              </a:rPr>
              <a:t> </a:t>
            </a:r>
            <a:r>
              <a:rPr lang="en-US" dirty="0" err="1">
                <a:latin typeface="Times New Roman"/>
                <a:cs typeface="Times New Roman"/>
              </a:rPr>
              <a:t>đề</a:t>
            </a:r>
            <a:r>
              <a:rPr lang="en-US" dirty="0">
                <a:latin typeface="Times New Roman"/>
                <a:cs typeface="Times New Roman"/>
              </a:rPr>
              <a:t> </a:t>
            </a:r>
            <a:r>
              <a:rPr lang="en-US" dirty="0" err="1">
                <a:latin typeface="Times New Roman"/>
                <a:cs typeface="Times New Roman"/>
              </a:rPr>
              <a:t>theo</a:t>
            </a:r>
            <a:r>
              <a:rPr lang="en-US" dirty="0">
                <a:latin typeface="Times New Roman"/>
                <a:cs typeface="Times New Roman"/>
              </a:rPr>
              <a:t> </a:t>
            </a:r>
            <a:r>
              <a:rPr lang="en-US" dirty="0" err="1">
                <a:latin typeface="Times New Roman"/>
                <a:cs typeface="Times New Roman"/>
              </a:rPr>
              <a:t>từng</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hoặc</a:t>
            </a:r>
            <a:r>
              <a:rPr lang="en-US" dirty="0">
                <a:latin typeface="Times New Roman"/>
                <a:cs typeface="Times New Roman"/>
              </a:rPr>
              <a:t> </a:t>
            </a:r>
            <a:r>
              <a:rPr lang="en-US" dirty="0" err="1">
                <a:latin typeface="Times New Roman"/>
                <a:cs typeface="Times New Roman"/>
              </a:rPr>
              <a:t>nhóm</a:t>
            </a:r>
            <a:r>
              <a:rPr lang="en-US" dirty="0">
                <a:latin typeface="Times New Roman"/>
                <a:cs typeface="Times New Roman"/>
              </a:rPr>
              <a:t> </a:t>
            </a:r>
            <a:r>
              <a:rPr lang="en-US" dirty="0" err="1">
                <a:latin typeface="Times New Roman"/>
                <a:cs typeface="Times New Roman"/>
              </a:rPr>
              <a:t>người</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Khung</a:t>
            </a:r>
            <a:r>
              <a:rPr lang="en-US" dirty="0">
                <a:latin typeface="Times New Roman"/>
                <a:cs typeface="Times New Roman"/>
              </a:rPr>
              <a:t> </a:t>
            </a:r>
            <a:r>
              <a:rPr lang="en-US" dirty="0" err="1">
                <a:latin typeface="Times New Roman"/>
                <a:cs typeface="Times New Roman"/>
              </a:rPr>
              <a:t>nhìn</a:t>
            </a:r>
            <a:r>
              <a:rPr lang="en-US" dirty="0">
                <a:latin typeface="Times New Roman"/>
                <a:cs typeface="Times New Roman"/>
              </a:rPr>
              <a:t> </a:t>
            </a:r>
            <a:r>
              <a:rPr lang="en-US" dirty="0" err="1">
                <a:latin typeface="Times New Roman"/>
                <a:cs typeface="Times New Roman"/>
              </a:rPr>
              <a:t>này</a:t>
            </a:r>
            <a:r>
              <a:rPr lang="en-US" dirty="0">
                <a:latin typeface="Times New Roman"/>
                <a:cs typeface="Times New Roman"/>
              </a:rPr>
              <a:t> </a:t>
            </a:r>
            <a:r>
              <a:rPr lang="en-US" dirty="0" err="1">
                <a:latin typeface="Times New Roman"/>
                <a:cs typeface="Times New Roman"/>
              </a:rPr>
              <a:t>bao</a:t>
            </a:r>
            <a:r>
              <a:rPr lang="en-US" dirty="0">
                <a:latin typeface="Times New Roman"/>
                <a:cs typeface="Times New Roman"/>
              </a:rPr>
              <a:t> </a:t>
            </a:r>
            <a:r>
              <a:rPr lang="en-US" dirty="0" err="1">
                <a:latin typeface="Times New Roman"/>
                <a:cs typeface="Times New Roman"/>
              </a:rPr>
              <a:t>gồm</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trường</a:t>
            </a:r>
            <a:r>
              <a:rPr lang="en-US" dirty="0">
                <a:latin typeface="Times New Roman"/>
                <a:cs typeface="Times New Roman"/>
              </a:rPr>
              <a:t> </a:t>
            </a:r>
            <a:r>
              <a:rPr lang="en-US" dirty="0" err="1">
                <a:latin typeface="Times New Roman"/>
                <a:cs typeface="Times New Roman"/>
              </a:rPr>
              <a:t>hợp</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a:t>
            </a:r>
          </a:p>
          <a:p>
            <a:pPr marL="773206" lvl="1" indent="-342900" algn="just">
              <a:lnSpc>
                <a:spcPct val="130000"/>
              </a:lnSpc>
              <a:buClr>
                <a:srgbClr val="000099"/>
              </a:buClr>
              <a:buSzPct val="69230"/>
              <a:tabLst>
                <a:tab pos="313221" algn="l"/>
                <a:tab pos="313781" algn="l"/>
              </a:tabLst>
              <a:defRPr/>
            </a:pPr>
            <a:r>
              <a:rPr lang="en-US" b="1" dirty="0">
                <a:latin typeface="Times New Roman"/>
                <a:cs typeface="Times New Roman"/>
              </a:rPr>
              <a:t>Use case view</a:t>
            </a:r>
            <a:r>
              <a:rPr lang="en-US" dirty="0">
                <a:latin typeface="Times New Roman"/>
                <a:cs typeface="Times New Roman"/>
              </a:rPr>
              <a:t>:</a:t>
            </a:r>
            <a:r>
              <a:rPr lang="en-US" b="1" dirty="0">
                <a:latin typeface="Times New Roman"/>
                <a:cs typeface="Times New Roman"/>
              </a:rPr>
              <a:t> </a:t>
            </a:r>
            <a:r>
              <a:rPr lang="en-US" altLang="en-US" dirty="0" err="1">
                <a:latin typeface="Times New Roman"/>
                <a:cs typeface="Times New Roman"/>
              </a:rPr>
              <a:t>mô</a:t>
            </a:r>
            <a:r>
              <a:rPr lang="en-US" altLang="en-US" dirty="0">
                <a:latin typeface="Times New Roman"/>
                <a:cs typeface="Times New Roman"/>
              </a:rPr>
              <a:t> </a:t>
            </a:r>
            <a:r>
              <a:rPr lang="en-US" altLang="en-US" dirty="0" err="1">
                <a:latin typeface="Times New Roman"/>
                <a:cs typeface="Times New Roman"/>
              </a:rPr>
              <a:t>tả</a:t>
            </a:r>
            <a:r>
              <a:rPr lang="en-US" altLang="en-US" dirty="0">
                <a:latin typeface="Times New Roman"/>
                <a:cs typeface="Times New Roman"/>
              </a:rPr>
              <a:t> </a:t>
            </a:r>
            <a:r>
              <a:rPr lang="en-US" altLang="en-US" dirty="0" err="1">
                <a:latin typeface="Times New Roman"/>
                <a:cs typeface="Times New Roman"/>
              </a:rPr>
              <a:t>các</a:t>
            </a:r>
            <a:r>
              <a:rPr lang="en-US" altLang="en-US" dirty="0">
                <a:latin typeface="Times New Roman"/>
                <a:cs typeface="Times New Roman"/>
              </a:rPr>
              <a:t> </a:t>
            </a:r>
            <a:r>
              <a:rPr lang="en-US" altLang="en-US" dirty="0" err="1">
                <a:latin typeface="Times New Roman"/>
                <a:cs typeface="Times New Roman"/>
              </a:rPr>
              <a:t>chức</a:t>
            </a:r>
            <a:r>
              <a:rPr lang="en-US" altLang="en-US" dirty="0">
                <a:latin typeface="Times New Roman"/>
                <a:cs typeface="Times New Roman"/>
              </a:rPr>
              <a:t> </a:t>
            </a:r>
            <a:r>
              <a:rPr lang="en-US" altLang="en-US" dirty="0" err="1">
                <a:latin typeface="Times New Roman"/>
                <a:cs typeface="Times New Roman"/>
              </a:rPr>
              <a:t>năng</a:t>
            </a:r>
            <a:r>
              <a:rPr lang="en-US" altLang="en-US" dirty="0">
                <a:latin typeface="Times New Roman"/>
                <a:cs typeface="Times New Roman"/>
              </a:rPr>
              <a:t>, </a:t>
            </a:r>
            <a:r>
              <a:rPr lang="en-US" altLang="en-US" dirty="0" err="1">
                <a:latin typeface="Times New Roman"/>
                <a:cs typeface="Times New Roman"/>
              </a:rPr>
              <a:t>nhiệm</a:t>
            </a:r>
            <a:r>
              <a:rPr lang="en-US" altLang="en-US" dirty="0">
                <a:latin typeface="Times New Roman"/>
                <a:cs typeface="Times New Roman"/>
              </a:rPr>
              <a:t> </a:t>
            </a:r>
            <a:r>
              <a:rPr lang="en-US" altLang="en-US" dirty="0" err="1">
                <a:latin typeface="Times New Roman"/>
                <a:cs typeface="Times New Roman"/>
              </a:rPr>
              <a:t>vụ</a:t>
            </a:r>
            <a:r>
              <a:rPr lang="en-US" altLang="en-US" dirty="0">
                <a:latin typeface="Times New Roman"/>
                <a:cs typeface="Times New Roman"/>
              </a:rPr>
              <a:t> </a:t>
            </a:r>
            <a:r>
              <a:rPr lang="en-US" altLang="en-US" dirty="0" err="1">
                <a:latin typeface="Times New Roman"/>
                <a:cs typeface="Times New Roman"/>
              </a:rPr>
              <a:t>của</a:t>
            </a:r>
            <a:r>
              <a:rPr lang="en-US" altLang="en-US" dirty="0">
                <a:latin typeface="Times New Roman"/>
                <a:cs typeface="Times New Roman"/>
              </a:rPr>
              <a:t> </a:t>
            </a:r>
            <a:r>
              <a:rPr lang="en-US" altLang="en-US" dirty="0" err="1">
                <a:latin typeface="Times New Roman"/>
                <a:cs typeface="Times New Roman"/>
              </a:rPr>
              <a:t>hệ</a:t>
            </a:r>
            <a:r>
              <a:rPr lang="en-US" altLang="en-US" dirty="0">
                <a:latin typeface="Times New Roman"/>
                <a:cs typeface="Times New Roman"/>
              </a:rPr>
              <a:t> </a:t>
            </a:r>
            <a:r>
              <a:rPr lang="en-US" altLang="en-US" dirty="0" err="1">
                <a:latin typeface="Times New Roman"/>
                <a:cs typeface="Times New Roman"/>
              </a:rPr>
              <a:t>thống</a:t>
            </a:r>
            <a:r>
              <a:rPr lang="en-US" altLang="en-US" dirty="0">
                <a:latin typeface="Times New Roman"/>
                <a:cs typeface="Times New Roman"/>
              </a:rPr>
              <a:t>, </a:t>
            </a:r>
            <a:r>
              <a:rPr lang="en-US" altLang="en-US" dirty="0" err="1">
                <a:latin typeface="Times New Roman"/>
                <a:cs typeface="Times New Roman"/>
              </a:rPr>
              <a:t>được</a:t>
            </a:r>
            <a:r>
              <a:rPr lang="en-US" altLang="en-US" dirty="0">
                <a:latin typeface="Times New Roman"/>
                <a:cs typeface="Times New Roman"/>
              </a:rPr>
              <a:t> </a:t>
            </a:r>
            <a:r>
              <a:rPr lang="en-US" altLang="en-US" dirty="0" err="1">
                <a:latin typeface="Times New Roman"/>
                <a:cs typeface="Times New Roman"/>
              </a:rPr>
              <a:t>thể</a:t>
            </a:r>
            <a:r>
              <a:rPr lang="en-US" altLang="en-US" dirty="0">
                <a:latin typeface="Times New Roman"/>
                <a:cs typeface="Times New Roman"/>
              </a:rPr>
              <a:t> </a:t>
            </a:r>
            <a:r>
              <a:rPr lang="en-US" altLang="en-US" dirty="0" err="1">
                <a:latin typeface="Times New Roman"/>
                <a:cs typeface="Times New Roman"/>
              </a:rPr>
              <a:t>hiện</a:t>
            </a:r>
            <a:r>
              <a:rPr lang="en-US" altLang="en-US" dirty="0">
                <a:latin typeface="Times New Roman"/>
                <a:cs typeface="Times New Roman"/>
              </a:rPr>
              <a:t> </a:t>
            </a:r>
            <a:r>
              <a:rPr lang="en-US" altLang="en-US" dirty="0" err="1">
                <a:latin typeface="Times New Roman"/>
                <a:cs typeface="Times New Roman"/>
              </a:rPr>
              <a:t>trong</a:t>
            </a:r>
            <a:r>
              <a:rPr lang="en-US" altLang="en-US" dirty="0">
                <a:latin typeface="Times New Roman"/>
                <a:cs typeface="Times New Roman"/>
              </a:rPr>
              <a:t> </a:t>
            </a:r>
            <a:r>
              <a:rPr lang="en-US" altLang="en-US" dirty="0" err="1">
                <a:latin typeface="Times New Roman"/>
                <a:cs typeface="Times New Roman"/>
              </a:rPr>
              <a:t>các</a:t>
            </a:r>
            <a:r>
              <a:rPr lang="en-US" altLang="en-US" dirty="0">
                <a:latin typeface="Times New Roman"/>
                <a:cs typeface="Times New Roman"/>
              </a:rPr>
              <a:t> </a:t>
            </a:r>
            <a:r>
              <a:rPr lang="en-US" altLang="en-US" dirty="0" err="1">
                <a:latin typeface="Times New Roman"/>
                <a:cs typeface="Times New Roman"/>
              </a:rPr>
              <a:t>biểu</a:t>
            </a:r>
            <a:r>
              <a:rPr lang="en-US" altLang="en-US" dirty="0">
                <a:latin typeface="Times New Roman"/>
                <a:cs typeface="Times New Roman"/>
              </a:rPr>
              <a:t> </a:t>
            </a:r>
            <a:r>
              <a:rPr lang="en-US" altLang="en-US" dirty="0" err="1">
                <a:latin typeface="Times New Roman"/>
                <a:cs typeface="Times New Roman"/>
              </a:rPr>
              <a:t>đồ</a:t>
            </a:r>
            <a:r>
              <a:rPr lang="en-US" altLang="en-US" dirty="0">
                <a:latin typeface="Times New Roman"/>
                <a:cs typeface="Times New Roman"/>
              </a:rPr>
              <a:t> ca </a:t>
            </a:r>
            <a:r>
              <a:rPr lang="en-US" altLang="en-US" dirty="0" err="1">
                <a:latin typeface="Times New Roman"/>
                <a:cs typeface="Times New Roman"/>
              </a:rPr>
              <a:t>sử</a:t>
            </a:r>
            <a:r>
              <a:rPr lang="en-US" altLang="en-US" dirty="0">
                <a:latin typeface="Times New Roman"/>
                <a:cs typeface="Times New Roman"/>
              </a:rPr>
              <a:t> </a:t>
            </a:r>
            <a:r>
              <a:rPr lang="en-US" altLang="en-US" dirty="0" err="1">
                <a:latin typeface="Times New Roman"/>
                <a:cs typeface="Times New Roman"/>
              </a:rPr>
              <a:t>dụng</a:t>
            </a:r>
            <a:r>
              <a:rPr lang="en-US" altLang="en-US" dirty="0">
                <a:latin typeface="Times New Roman"/>
                <a:cs typeface="Times New Roman"/>
              </a:rPr>
              <a:t> (</a:t>
            </a:r>
            <a:r>
              <a:rPr lang="en-US" altLang="en-US" i="1" dirty="0">
                <a:latin typeface="Times New Roman"/>
                <a:cs typeface="Times New Roman"/>
              </a:rPr>
              <a:t>Use Case Diagram</a:t>
            </a:r>
            <a:r>
              <a:rPr lang="en-US" altLang="en-US" dirty="0">
                <a:latin typeface="Times New Roman"/>
                <a:cs typeface="Times New Roman"/>
              </a:rPr>
              <a:t>) </a:t>
            </a:r>
            <a:r>
              <a:rPr lang="en-US" altLang="en-US" dirty="0" err="1">
                <a:latin typeface="Times New Roman"/>
                <a:cs typeface="Times New Roman"/>
              </a:rPr>
              <a:t>và</a:t>
            </a:r>
            <a:r>
              <a:rPr lang="en-US" altLang="en-US" dirty="0">
                <a:latin typeface="Times New Roman"/>
                <a:cs typeface="Times New Roman"/>
              </a:rPr>
              <a:t> </a:t>
            </a:r>
            <a:r>
              <a:rPr lang="en-US" altLang="en-US" dirty="0" err="1">
                <a:latin typeface="Times New Roman"/>
                <a:cs typeface="Times New Roman"/>
              </a:rPr>
              <a:t>có</a:t>
            </a:r>
            <a:r>
              <a:rPr lang="en-US" altLang="en-US" dirty="0">
                <a:latin typeface="Times New Roman"/>
                <a:cs typeface="Times New Roman"/>
              </a:rPr>
              <a:t> </a:t>
            </a:r>
            <a:r>
              <a:rPr lang="en-US" altLang="en-US" dirty="0" err="1">
                <a:latin typeface="Times New Roman"/>
                <a:cs typeface="Times New Roman"/>
              </a:rPr>
              <a:t>thể</a:t>
            </a:r>
            <a:r>
              <a:rPr lang="en-US" altLang="en-US" dirty="0">
                <a:latin typeface="Times New Roman"/>
                <a:cs typeface="Times New Roman"/>
              </a:rPr>
              <a:t> ở </a:t>
            </a:r>
            <a:r>
              <a:rPr lang="en-US" altLang="en-US" dirty="0" err="1">
                <a:latin typeface="Times New Roman"/>
                <a:cs typeface="Times New Roman"/>
              </a:rPr>
              <a:t>một</a:t>
            </a:r>
            <a:r>
              <a:rPr lang="en-US" altLang="en-US" dirty="0">
                <a:latin typeface="Times New Roman"/>
                <a:cs typeface="Times New Roman"/>
              </a:rPr>
              <a:t> </a:t>
            </a:r>
            <a:r>
              <a:rPr lang="en-US" altLang="en-US" dirty="0" err="1">
                <a:latin typeface="Times New Roman"/>
                <a:cs typeface="Times New Roman"/>
              </a:rPr>
              <a:t>vài</a:t>
            </a:r>
            <a:r>
              <a:rPr lang="en-US" altLang="en-US" dirty="0">
                <a:latin typeface="Times New Roman"/>
                <a:cs typeface="Times New Roman"/>
              </a:rPr>
              <a:t> </a:t>
            </a:r>
            <a:r>
              <a:rPr lang="en-US" altLang="en-US" dirty="0" err="1">
                <a:latin typeface="Times New Roman"/>
                <a:cs typeface="Times New Roman"/>
              </a:rPr>
              <a:t>biểu</a:t>
            </a:r>
            <a:r>
              <a:rPr lang="en-US" altLang="en-US" dirty="0">
                <a:latin typeface="Times New Roman"/>
                <a:cs typeface="Times New Roman"/>
              </a:rPr>
              <a:t> </a:t>
            </a:r>
            <a:r>
              <a:rPr lang="en-US" altLang="en-US" dirty="0" err="1">
                <a:latin typeface="Times New Roman"/>
                <a:cs typeface="Times New Roman"/>
              </a:rPr>
              <a:t>đồ</a:t>
            </a:r>
            <a:r>
              <a:rPr lang="en-US" altLang="en-US" dirty="0">
                <a:latin typeface="Times New Roman"/>
                <a:cs typeface="Times New Roman"/>
              </a:rPr>
              <a:t> </a:t>
            </a:r>
            <a:r>
              <a:rPr lang="en-US" altLang="en-US" dirty="0" err="1">
                <a:latin typeface="Times New Roman"/>
                <a:cs typeface="Times New Roman"/>
              </a:rPr>
              <a:t>trình</a:t>
            </a:r>
            <a:r>
              <a:rPr lang="en-US" altLang="en-US" dirty="0">
                <a:latin typeface="Times New Roman"/>
                <a:cs typeface="Times New Roman"/>
              </a:rPr>
              <a:t> </a:t>
            </a:r>
            <a:r>
              <a:rPr lang="en-US" altLang="en-US" dirty="0" err="1">
                <a:latin typeface="Times New Roman"/>
                <a:cs typeface="Times New Roman"/>
              </a:rPr>
              <a:t>tự</a:t>
            </a:r>
            <a:r>
              <a:rPr lang="en-US" altLang="en-US" dirty="0">
                <a:latin typeface="Times New Roman"/>
                <a:cs typeface="Times New Roman"/>
              </a:rPr>
              <a:t>, </a:t>
            </a:r>
            <a:r>
              <a:rPr lang="en-US" altLang="en-US" dirty="0" err="1">
                <a:latin typeface="Times New Roman"/>
                <a:cs typeface="Times New Roman"/>
              </a:rPr>
              <a:t>cộng</a:t>
            </a:r>
            <a:r>
              <a:rPr lang="en-US" altLang="en-US" dirty="0">
                <a:latin typeface="Times New Roman"/>
                <a:cs typeface="Times New Roman"/>
              </a:rPr>
              <a:t> </a:t>
            </a:r>
            <a:r>
              <a:rPr lang="en-US" altLang="en-US" dirty="0" err="1">
                <a:latin typeface="Times New Roman"/>
                <a:cs typeface="Times New Roman"/>
              </a:rPr>
              <a:t>tác</a:t>
            </a:r>
            <a:r>
              <a:rPr lang="en-US" altLang="en-US" dirty="0">
                <a:latin typeface="Times New Roman"/>
                <a:cs typeface="Times New Roman"/>
              </a:rPr>
              <a:t>, v.v.</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21</a:t>
            </a:fld>
            <a:endParaRPr lang="en-US">
              <a:solidFill>
                <a:srgbClr val="000066"/>
              </a:solidFill>
            </a:endParaRPr>
          </a:p>
        </p:txBody>
      </p:sp>
    </p:spTree>
    <p:extLst>
      <p:ext uri="{BB962C8B-B14F-4D97-AF65-F5344CB8AC3E}">
        <p14:creationId xmlns:p14="http://schemas.microsoft.com/office/powerpoint/2010/main" val="51732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39" y="213821"/>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
        <p:nvSpPr>
          <p:cNvPr id="3" name="Content Placeholder 2"/>
          <p:cNvSpPr>
            <a:spLocks noGrp="1"/>
          </p:cNvSpPr>
          <p:nvPr>
            <p:ph idx="1"/>
          </p:nvPr>
        </p:nvSpPr>
        <p:spPr>
          <a:xfrm>
            <a:off x="276448" y="945441"/>
            <a:ext cx="9053346" cy="5425541"/>
          </a:xfrm>
        </p:spPr>
        <p:txBody>
          <a:bodyPr/>
          <a:lstStyle/>
          <a:p>
            <a:pPr marL="0" indent="0" algn="just">
              <a:lnSpc>
                <a:spcPct val="130000"/>
              </a:lnSpc>
              <a:buNone/>
              <a:defRPr/>
            </a:pP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a:t>
            </a: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.2.1</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Khung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nhìn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ca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(Use Case view)</a:t>
            </a:r>
          </a:p>
          <a:p>
            <a:pPr marL="88900" indent="0" algn="just">
              <a:lnSpc>
                <a:spcPct val="150000"/>
              </a:lnSpc>
              <a:buClr>
                <a:schemeClr val="accent1">
                  <a:lumMod val="75000"/>
                </a:schemeClr>
              </a:buClr>
              <a:buNone/>
              <a:tabLst>
                <a:tab pos="539750" algn="l"/>
              </a:tabLst>
              <a:defRPr/>
            </a:pPr>
            <a:r>
              <a:rPr kumimoji="1" lang="en-US" altLang="en-US" sz="2400" b="1">
                <a:solidFill>
                  <a:schemeClr val="accent5">
                    <a:lumMod val="10000"/>
                  </a:schemeClr>
                </a:solidFill>
                <a:latin typeface="Times New Roman" panose="02020603050405020304" pitchFamily="18" charset="0"/>
                <a:cs typeface="Times New Roman" panose="02020603050405020304" pitchFamily="18" charset="0"/>
              </a:rPr>
              <a:t>3.2.1.1. Biểu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đồ</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1"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b="1"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a:t>
            </a:r>
            <a:r>
              <a:rPr kumimoji="1" lang="en-US" altLang="en-US" sz="2400" b="0" i="1" dirty="0">
                <a:solidFill>
                  <a:schemeClr val="accent5">
                    <a:lumMod val="10000"/>
                  </a:schemeClr>
                </a:solidFill>
                <a:latin typeface="Times New Roman" panose="02020603050405020304" pitchFamily="18" charset="0"/>
                <a:cs typeface="Times New Roman" panose="02020603050405020304" pitchFamily="18" charset="0"/>
              </a:rPr>
              <a:t>Use case Diagram</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mô</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tả</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sự</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tương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giữa</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nhân</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ngoài</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i="1" dirty="0">
                <a:solidFill>
                  <a:schemeClr val="accent5">
                    <a:lumMod val="10000"/>
                  </a:schemeClr>
                </a:solidFill>
                <a:latin typeface="Times New Roman" panose="02020603050405020304" pitchFamily="18" charset="0"/>
                <a:cs typeface="Times New Roman" panose="02020603050405020304" pitchFamily="18" charset="0"/>
              </a:rPr>
              <a:t>External Actor</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và</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hệ</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thống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thông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qua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b="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b="0" dirty="0">
                <a:solidFill>
                  <a:schemeClr val="accent5">
                    <a:lumMod val="10000"/>
                  </a:schemeClr>
                </a:solidFill>
                <a:latin typeface="Times New Roman" panose="02020603050405020304" pitchFamily="18" charset="0"/>
                <a:cs typeface="Times New Roman" panose="02020603050405020304" pitchFamily="18" charset="0"/>
              </a:rPr>
              <a:t>.</a:t>
            </a:r>
          </a:p>
          <a:p>
            <a:pPr marL="88900" indent="0" algn="just">
              <a:buClr>
                <a:schemeClr val="accent1">
                  <a:lumMod val="75000"/>
                </a:schemeClr>
              </a:buClr>
              <a:buNone/>
              <a:tabLst>
                <a:tab pos="539750" algn="l"/>
              </a:tabLst>
              <a:defRPr/>
            </a:pPr>
            <a:r>
              <a:rPr kumimoji="1" lang="en-US" altLang="en-US" b="0" dirty="0">
                <a:solidFill>
                  <a:schemeClr val="accent5">
                    <a:lumMod val="10000"/>
                  </a:schemeClr>
                </a:solidFill>
                <a:latin typeface="Times New Roman" panose="02020603050405020304" pitchFamily="18" charset="0"/>
                <a:cs typeface="Times New Roman" panose="02020603050405020304" pitchFamily="18" charset="0"/>
              </a:rPr>
              <a:t>    </a:t>
            </a:r>
            <a:endParaRPr kumimoji="1" lang="vi-VN" altLang="en-US" b="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22</a:t>
            </a:fld>
            <a:endParaRPr lang="en-US">
              <a:solidFill>
                <a:srgbClr val="000066"/>
              </a:solidFill>
            </a:endParaRPr>
          </a:p>
        </p:txBody>
      </p:sp>
      <p:pic>
        <p:nvPicPr>
          <p:cNvPr id="5" name="Picture 4"/>
          <p:cNvPicPr>
            <a:picLocks noChangeAspect="1"/>
          </p:cNvPicPr>
          <p:nvPr/>
        </p:nvPicPr>
        <p:blipFill>
          <a:blip r:embed="rId3"/>
          <a:stretch>
            <a:fillRect/>
          </a:stretch>
        </p:blipFill>
        <p:spPr>
          <a:xfrm>
            <a:off x="5219611" y="2981411"/>
            <a:ext cx="4110182" cy="3081490"/>
          </a:xfrm>
          <a:prstGeom prst="rect">
            <a:avLst/>
          </a:prstGeom>
          <a:ln>
            <a:noFill/>
          </a:ln>
          <a:effectLst>
            <a:softEdge rad="112500"/>
          </a:effectLst>
        </p:spPr>
      </p:pic>
      <p:sp>
        <p:nvSpPr>
          <p:cNvPr id="6" name="Rectangle 5"/>
          <p:cNvSpPr/>
          <p:nvPr/>
        </p:nvSpPr>
        <p:spPr>
          <a:xfrm>
            <a:off x="1150236" y="3090995"/>
            <a:ext cx="3959886" cy="2862322"/>
          </a:xfrm>
          <a:prstGeom prst="rect">
            <a:avLst/>
          </a:prstGeom>
        </p:spPr>
        <p:txBody>
          <a:bodyPr wrap="square">
            <a:spAutoFit/>
          </a:bodyPr>
          <a:lstStyle/>
          <a:p>
            <a:pPr marL="88900" algn="just">
              <a:lnSpc>
                <a:spcPct val="150000"/>
              </a:lnSpc>
              <a:buClr>
                <a:schemeClr val="accent1">
                  <a:lumMod val="75000"/>
                </a:schemeClr>
              </a:buClr>
              <a:tabLst>
                <a:tab pos="539750" algn="l"/>
              </a:tabLst>
              <a:defRPr/>
            </a:pP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ca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những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nhiệm</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chính</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các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dịch</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những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trường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hợp</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cụ</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thể</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mà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hệ</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thống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cung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cấp</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cho</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người</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sử</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dụng</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và</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ngược</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r>
              <a:rPr kumimoji="1" lang="en-US" altLang="en-US" sz="2400" dirty="0" err="1">
                <a:solidFill>
                  <a:schemeClr val="accent5">
                    <a:lumMod val="10000"/>
                  </a:schemeClr>
                </a:solidFill>
                <a:latin typeface="Times New Roman" panose="02020603050405020304" pitchFamily="18" charset="0"/>
                <a:cs typeface="Times New Roman" panose="02020603050405020304" pitchFamily="18" charset="0"/>
              </a:rPr>
              <a:t>lại</a:t>
            </a:r>
            <a:r>
              <a:rPr kumimoji="1" lang="en-US" altLang="en-US" sz="2400" dirty="0">
                <a:solidFill>
                  <a:schemeClr val="accent5">
                    <a:lumMod val="10000"/>
                  </a:schemeClr>
                </a:solidFill>
                <a:latin typeface="Times New Roman" panose="02020603050405020304" pitchFamily="18" charset="0"/>
                <a:cs typeface="Times New Roman" panose="02020603050405020304" pitchFamily="18" charset="0"/>
              </a:rPr>
              <a:t>. </a:t>
            </a:r>
            <a:endParaRPr kumimoji="1" lang="vi-VN" altLang="en-US" sz="2400" dirty="0">
              <a:solidFill>
                <a:schemeClr val="accent5">
                  <a:lumMod val="1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52053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FB42E3-59C4-7A60-CA6F-E961DB0AAC94}"/>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23</a:t>
            </a:fld>
            <a:endParaRPr lang="en-US" spc="-5" dirty="0"/>
          </a:p>
        </p:txBody>
      </p:sp>
      <p:pic>
        <p:nvPicPr>
          <p:cNvPr id="6" name="Picture 5">
            <a:extLst>
              <a:ext uri="{FF2B5EF4-FFF2-40B4-BE49-F238E27FC236}">
                <a16:creationId xmlns:a16="http://schemas.microsoft.com/office/drawing/2014/main" id="{682D9C31-AE0A-5302-BE66-B07B9CDC4991}"/>
              </a:ext>
            </a:extLst>
          </p:cNvPr>
          <p:cNvPicPr>
            <a:picLocks noChangeAspect="1"/>
          </p:cNvPicPr>
          <p:nvPr/>
        </p:nvPicPr>
        <p:blipFill>
          <a:blip r:embed="rId2"/>
          <a:stretch>
            <a:fillRect/>
          </a:stretch>
        </p:blipFill>
        <p:spPr>
          <a:xfrm>
            <a:off x="956930" y="850605"/>
            <a:ext cx="7985051" cy="5443869"/>
          </a:xfrm>
          <a:prstGeom prst="rect">
            <a:avLst/>
          </a:prstGeom>
        </p:spPr>
      </p:pic>
      <p:sp>
        <p:nvSpPr>
          <p:cNvPr id="7" name="Title 1">
            <a:extLst>
              <a:ext uri="{FF2B5EF4-FFF2-40B4-BE49-F238E27FC236}">
                <a16:creationId xmlns:a16="http://schemas.microsoft.com/office/drawing/2014/main" id="{580EBF64-4448-F997-7655-DB93991FF5C4}"/>
              </a:ext>
            </a:extLst>
          </p:cNvPr>
          <p:cNvSpPr>
            <a:spLocks noGrp="1"/>
          </p:cNvSpPr>
          <p:nvPr>
            <p:ph type="title"/>
          </p:nvPr>
        </p:nvSpPr>
        <p:spPr>
          <a:xfrm>
            <a:off x="1999739" y="213821"/>
            <a:ext cx="7330054" cy="467995"/>
          </a:xfrm>
        </p:spPr>
        <p:txBody>
          <a:bodyPr/>
          <a:lstStyle/>
          <a:p>
            <a:r>
              <a:rPr lang="en-US" dirty="0">
                <a:solidFill>
                  <a:schemeClr val="bg1"/>
                </a:solidFill>
              </a:rPr>
              <a:t>3</a:t>
            </a:r>
            <a:r>
              <a:rPr lang="en-US">
                <a:solidFill>
                  <a:schemeClr val="bg1"/>
                </a:solidFill>
              </a:rPr>
              <a:t>.2</a:t>
            </a:r>
            <a:r>
              <a:rPr lang="en-US" dirty="0">
                <a:solidFill>
                  <a:schemeClr val="bg1"/>
                </a:solidFill>
              </a:rPr>
              <a:t>. CÁC KHUNG NHÌN TRONG UML</a:t>
            </a:r>
          </a:p>
        </p:txBody>
      </p:sp>
    </p:spTree>
    <p:extLst>
      <p:ext uri="{BB962C8B-B14F-4D97-AF65-F5344CB8AC3E}">
        <p14:creationId xmlns:p14="http://schemas.microsoft.com/office/powerpoint/2010/main" val="33345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5A6EE-8AA7-ABE2-2B4B-73835D79E07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24</a:t>
            </a:fld>
            <a:endParaRPr lang="en-US" spc="-5" dirty="0"/>
          </a:p>
        </p:txBody>
      </p:sp>
      <p:pic>
        <p:nvPicPr>
          <p:cNvPr id="8" name="Picture 7">
            <a:extLst>
              <a:ext uri="{FF2B5EF4-FFF2-40B4-BE49-F238E27FC236}">
                <a16:creationId xmlns:a16="http://schemas.microsoft.com/office/drawing/2014/main" id="{DA89274D-CB88-6D0C-54D2-04850FD40A1A}"/>
              </a:ext>
            </a:extLst>
          </p:cNvPr>
          <p:cNvPicPr>
            <a:picLocks noChangeAspect="1"/>
          </p:cNvPicPr>
          <p:nvPr/>
        </p:nvPicPr>
        <p:blipFill>
          <a:blip r:embed="rId2"/>
          <a:stretch>
            <a:fillRect/>
          </a:stretch>
        </p:blipFill>
        <p:spPr>
          <a:xfrm>
            <a:off x="787801" y="886655"/>
            <a:ext cx="7921256" cy="5418452"/>
          </a:xfrm>
          <a:prstGeom prst="rect">
            <a:avLst/>
          </a:prstGeom>
        </p:spPr>
      </p:pic>
      <p:sp>
        <p:nvSpPr>
          <p:cNvPr id="3" name="TextBox 2">
            <a:extLst>
              <a:ext uri="{FF2B5EF4-FFF2-40B4-BE49-F238E27FC236}">
                <a16:creationId xmlns:a16="http://schemas.microsoft.com/office/drawing/2014/main" id="{E99F3D65-CDE3-41BB-5D6E-F392F36A133C}"/>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2301561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155FFC-12F6-5C28-1B38-4F0E54CDD475}"/>
              </a:ext>
            </a:extLst>
          </p:cNvPr>
          <p:cNvPicPr>
            <a:picLocks noChangeAspect="1"/>
          </p:cNvPicPr>
          <p:nvPr/>
        </p:nvPicPr>
        <p:blipFill>
          <a:blip r:embed="rId2"/>
          <a:stretch>
            <a:fillRect/>
          </a:stretch>
        </p:blipFill>
        <p:spPr>
          <a:xfrm>
            <a:off x="915994" y="866750"/>
            <a:ext cx="8074011" cy="5571067"/>
          </a:xfrm>
          <a:prstGeom prst="rect">
            <a:avLst/>
          </a:prstGeom>
        </p:spPr>
      </p:pic>
      <p:sp>
        <p:nvSpPr>
          <p:cNvPr id="4" name="Slide Number Placeholder 3">
            <a:extLst>
              <a:ext uri="{FF2B5EF4-FFF2-40B4-BE49-F238E27FC236}">
                <a16:creationId xmlns:a16="http://schemas.microsoft.com/office/drawing/2014/main" id="{EC4670EA-1AC9-D436-1F29-27163C886309}"/>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25</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E0951EFA-C925-F44E-88EC-80C19802A164}"/>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1820056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3EDCB8-C2E1-95FE-F5C6-79C0665234DD}"/>
              </a:ext>
            </a:extLst>
          </p:cNvPr>
          <p:cNvPicPr>
            <a:picLocks noChangeAspect="1"/>
          </p:cNvPicPr>
          <p:nvPr/>
        </p:nvPicPr>
        <p:blipFill>
          <a:blip r:embed="rId2"/>
          <a:stretch>
            <a:fillRect/>
          </a:stretch>
        </p:blipFill>
        <p:spPr>
          <a:xfrm>
            <a:off x="425302" y="866750"/>
            <a:ext cx="9250326" cy="5571067"/>
          </a:xfrm>
          <a:prstGeom prst="rect">
            <a:avLst/>
          </a:prstGeom>
        </p:spPr>
      </p:pic>
      <p:sp>
        <p:nvSpPr>
          <p:cNvPr id="4" name="Slide Number Placeholder 3">
            <a:extLst>
              <a:ext uri="{FF2B5EF4-FFF2-40B4-BE49-F238E27FC236}">
                <a16:creationId xmlns:a16="http://schemas.microsoft.com/office/drawing/2014/main" id="{869B73B8-32D6-C87C-5E54-98B959AD6D6D}"/>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26</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50B58743-3443-5D6A-EB7E-0E4D5012C0EE}"/>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581608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26F0D-169E-6C5A-B75F-BA9A75EB01D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27</a:t>
            </a:fld>
            <a:endParaRPr lang="en-US" spc="-5" dirty="0"/>
          </a:p>
        </p:txBody>
      </p:sp>
      <p:pic>
        <p:nvPicPr>
          <p:cNvPr id="6" name="Picture 5">
            <a:extLst>
              <a:ext uri="{FF2B5EF4-FFF2-40B4-BE49-F238E27FC236}">
                <a16:creationId xmlns:a16="http://schemas.microsoft.com/office/drawing/2014/main" id="{EBA998C4-242F-629E-9F59-3E1480AE510B}"/>
              </a:ext>
            </a:extLst>
          </p:cNvPr>
          <p:cNvPicPr>
            <a:picLocks noChangeAspect="1"/>
          </p:cNvPicPr>
          <p:nvPr/>
        </p:nvPicPr>
        <p:blipFill>
          <a:blip r:embed="rId2"/>
          <a:stretch>
            <a:fillRect/>
          </a:stretch>
        </p:blipFill>
        <p:spPr>
          <a:xfrm>
            <a:off x="450722" y="925033"/>
            <a:ext cx="8899451" cy="5411971"/>
          </a:xfrm>
          <a:prstGeom prst="rect">
            <a:avLst/>
          </a:prstGeom>
        </p:spPr>
      </p:pic>
      <p:sp>
        <p:nvSpPr>
          <p:cNvPr id="2" name="TextBox 1">
            <a:extLst>
              <a:ext uri="{FF2B5EF4-FFF2-40B4-BE49-F238E27FC236}">
                <a16:creationId xmlns:a16="http://schemas.microsoft.com/office/drawing/2014/main" id="{CAEF9185-A48F-6EF5-4DE6-45DDE533551E}"/>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76987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9CEC67-2AD4-9F0F-7C8F-1F04BF45D737}"/>
              </a:ext>
            </a:extLst>
          </p:cNvPr>
          <p:cNvPicPr>
            <a:picLocks noChangeAspect="1"/>
          </p:cNvPicPr>
          <p:nvPr/>
        </p:nvPicPr>
        <p:blipFill>
          <a:blip r:embed="rId2"/>
          <a:stretch>
            <a:fillRect/>
          </a:stretch>
        </p:blipFill>
        <p:spPr>
          <a:xfrm>
            <a:off x="451628" y="877382"/>
            <a:ext cx="8773334" cy="5571067"/>
          </a:xfrm>
          <a:prstGeom prst="rect">
            <a:avLst/>
          </a:prstGeom>
        </p:spPr>
      </p:pic>
      <p:sp>
        <p:nvSpPr>
          <p:cNvPr id="4" name="Slide Number Placeholder 3">
            <a:extLst>
              <a:ext uri="{FF2B5EF4-FFF2-40B4-BE49-F238E27FC236}">
                <a16:creationId xmlns:a16="http://schemas.microsoft.com/office/drawing/2014/main" id="{B3B82EF2-EA16-11C0-65AB-FDC57BAB8960}"/>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28</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CFC628ED-8110-8098-A82D-489F44A0FF37}"/>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363830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15073E-0016-56BB-D2C5-F6CDC9620F5F}"/>
              </a:ext>
            </a:extLst>
          </p:cNvPr>
          <p:cNvPicPr>
            <a:picLocks noChangeAspect="1"/>
          </p:cNvPicPr>
          <p:nvPr/>
        </p:nvPicPr>
        <p:blipFill>
          <a:blip r:embed="rId2"/>
          <a:stretch>
            <a:fillRect/>
          </a:stretch>
        </p:blipFill>
        <p:spPr>
          <a:xfrm>
            <a:off x="915994" y="877382"/>
            <a:ext cx="8074011" cy="5571067"/>
          </a:xfrm>
          <a:prstGeom prst="rect">
            <a:avLst/>
          </a:prstGeom>
        </p:spPr>
      </p:pic>
      <p:sp>
        <p:nvSpPr>
          <p:cNvPr id="4" name="Slide Number Placeholder 3">
            <a:extLst>
              <a:ext uri="{FF2B5EF4-FFF2-40B4-BE49-F238E27FC236}">
                <a16:creationId xmlns:a16="http://schemas.microsoft.com/office/drawing/2014/main" id="{5CD74DF9-ECC3-87E4-E133-2EE5ABC4CA5A}"/>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29</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86656C51-C308-3620-CE86-4AE298869B6F}"/>
              </a:ext>
            </a:extLst>
          </p:cNvPr>
          <p:cNvSpPr txBox="1"/>
          <p:nvPr/>
        </p:nvSpPr>
        <p:spPr>
          <a:xfrm>
            <a:off x="1839433" y="177694"/>
            <a:ext cx="7283302"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3.2.1.1. Biểu đồ ca sử dụng </a:t>
            </a:r>
            <a:r>
              <a:rPr kumimoji="1" lang="en-US" altLang="en-US" sz="2800" b="0">
                <a:solidFill>
                  <a:schemeClr val="bg1"/>
                </a:solidFill>
                <a:latin typeface="Times New Roman" panose="02020603050405020304" pitchFamily="18" charset="0"/>
                <a:cs typeface="Times New Roman" panose="02020603050405020304" pitchFamily="18" charset="0"/>
              </a:rPr>
              <a:t>(</a:t>
            </a:r>
            <a:r>
              <a:rPr kumimoji="1" lang="en-US" altLang="en-US" sz="2800" b="0" i="1">
                <a:solidFill>
                  <a:schemeClr val="bg1"/>
                </a:solidFill>
                <a:latin typeface="Times New Roman" panose="02020603050405020304" pitchFamily="18" charset="0"/>
                <a:cs typeface="Times New Roman" panose="02020603050405020304" pitchFamily="18" charset="0"/>
              </a:rPr>
              <a:t>Use case Diagram</a:t>
            </a:r>
            <a:r>
              <a:rPr kumimoji="1" lang="en-US" altLang="en-US" sz="2800" b="0">
                <a:solidFill>
                  <a:schemeClr val="bg1"/>
                </a:solidFill>
                <a:latin typeface="Times New Roman" panose="02020603050405020304" pitchFamily="18" charset="0"/>
                <a:cs typeface="Times New Roman" panose="02020603050405020304" pitchFamily="18" charset="0"/>
              </a:rPr>
              <a:t>) </a:t>
            </a:r>
            <a:endParaRPr lang="en-US" sz="2800">
              <a:solidFill>
                <a:schemeClr val="bg1"/>
              </a:solidFill>
            </a:endParaRPr>
          </a:p>
        </p:txBody>
      </p:sp>
    </p:spTree>
    <p:extLst>
      <p:ext uri="{BB962C8B-B14F-4D97-AF65-F5344CB8AC3E}">
        <p14:creationId xmlns:p14="http://schemas.microsoft.com/office/powerpoint/2010/main" val="377636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784" y="176733"/>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308345" y="1127760"/>
            <a:ext cx="8865493" cy="3997133"/>
          </a:xfrm>
        </p:spPr>
        <p:txBody>
          <a:bodyPr/>
          <a:lstStyle/>
          <a:p>
            <a:pPr marL="0" indent="0">
              <a:spcBef>
                <a:spcPts val="600"/>
              </a:spcBef>
              <a:spcAft>
                <a:spcPts val="600"/>
              </a:spcAft>
              <a:buNone/>
              <a:defRPr/>
            </a:pPr>
            <a:r>
              <a:rPr lang="en-US" altLang="en-US" sz="2800" b="1" i="1">
                <a:latin typeface="Times New Roman" panose="02020603050405020304" pitchFamily="18" charset="0"/>
                <a:ea typeface="Tahoma" panose="020B0604030504040204" pitchFamily="34" charset="0"/>
                <a:cs typeface="Times New Roman" panose="02020603050405020304" pitchFamily="18" charset="0"/>
              </a:rPr>
              <a:t>3.1.1</a:t>
            </a:r>
            <a:r>
              <a:rPr lang="en-US" altLang="en-US" sz="2800" b="1" i="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latin typeface="Times New Roman" panose="02020603050405020304" pitchFamily="18" charset="0"/>
                <a:ea typeface="Tahoma" panose="020B0604030504040204" pitchFamily="34" charset="0"/>
                <a:cs typeface="Times New Roman" panose="02020603050405020304" pitchFamily="18" charset="0"/>
              </a:rPr>
              <a:t>Khái</a:t>
            </a:r>
            <a:r>
              <a:rPr lang="en-US" altLang="en-US" sz="2800" b="1" i="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latin typeface="Times New Roman" panose="02020603050405020304" pitchFamily="18" charset="0"/>
                <a:ea typeface="Tahoma" panose="020B0604030504040204" pitchFamily="34" charset="0"/>
                <a:cs typeface="Times New Roman" panose="02020603050405020304" pitchFamily="18" charset="0"/>
              </a:rPr>
              <a:t>niệm</a:t>
            </a:r>
            <a:endParaRPr lang="en-US" altLang="en-US" sz="2800" b="1" i="1" dirty="0">
              <a:latin typeface="Times New Roman" panose="02020603050405020304" pitchFamily="18" charset="0"/>
              <a:ea typeface="Tahoma" panose="020B0604030504040204" pitchFamily="34" charset="0"/>
              <a:cs typeface="Times New Roman" panose="02020603050405020304" pitchFamily="18" charset="0"/>
            </a:endParaRPr>
          </a:p>
          <a:p>
            <a:pPr algn="just">
              <a:spcBef>
                <a:spcPts val="600"/>
              </a:spcBef>
              <a:spcAft>
                <a:spcPts val="600"/>
              </a:spcAft>
              <a:buFont typeface="Wingdings" panose="05000000000000000000" pitchFamily="2" charset="2"/>
              <a:buChar char="§"/>
              <a:defRPr/>
            </a:pPr>
            <a:r>
              <a:rPr lang="vi-VN" altLang="en-US" sz="2800" b="1" i="1" dirty="0">
                <a:latin typeface="Times New Roman" panose="02020603050405020304" pitchFamily="18" charset="0"/>
                <a:ea typeface="Tahoma" panose="020B0604030504040204" pitchFamily="34" charset="0"/>
                <a:cs typeface="Times New Roman" panose="02020603050405020304" pitchFamily="18" charset="0"/>
              </a:rPr>
              <a:t>UML</a:t>
            </a:r>
            <a:r>
              <a:rPr lang="vi-VN" altLang="en-US" sz="2800" i="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i="1" dirty="0">
                <a:latin typeface="Times New Roman" panose="02020603050405020304" pitchFamily="18" charset="0"/>
                <a:ea typeface="Tahoma" panose="020B0604030504040204" pitchFamily="34" charset="0"/>
                <a:cs typeface="Times New Roman" panose="02020603050405020304" pitchFamily="18" charset="0"/>
              </a:rPr>
              <a:t>(</a:t>
            </a:r>
            <a:r>
              <a:rPr lang="vi-VN" altLang="en-US" sz="2800" b="0" i="1" dirty="0">
                <a:latin typeface="Times New Roman" panose="02020603050405020304" pitchFamily="18" charset="0"/>
                <a:ea typeface="Tahoma" panose="020B0604030504040204" pitchFamily="34" charset="0"/>
                <a:cs typeface="Times New Roman" panose="02020603050405020304" pitchFamily="18" charset="0"/>
              </a:rPr>
              <a:t>Unified Modeling Language</a:t>
            </a:r>
            <a:r>
              <a:rPr lang="en-US" altLang="en-US" sz="2800" b="0" i="1" dirty="0">
                <a:latin typeface="Times New Roman" panose="02020603050405020304" pitchFamily="18" charset="0"/>
                <a:ea typeface="Tahoma" panose="020B0604030504040204" pitchFamily="34" charset="0"/>
                <a:cs typeface="Times New Roman" panose="02020603050405020304" pitchFamily="18" charset="0"/>
              </a:rPr>
              <a:t>) </a:t>
            </a:r>
            <a:r>
              <a:rPr lang="vi-VN" altLang="en-US" sz="2800" b="0" dirty="0">
                <a:solidFill>
                  <a:schemeClr val="accent1">
                    <a:lumMod val="75000"/>
                  </a:schemeClr>
                </a:solidFill>
                <a:latin typeface="Times New Roman" panose="02020603050405020304" pitchFamily="18" charset="0"/>
                <a:ea typeface="Tahoma" panose="020B0604030504040204" pitchFamily="34" charset="0"/>
                <a:cs typeface="Times New Roman" panose="02020603050405020304" pitchFamily="18" charset="0"/>
              </a:rPr>
              <a:t>là ngôn ngữ mô hình hoá thống nhất dùng để thiết kế hệ thống hướng đối tượng theo các tiêu chí sau :</a:t>
            </a: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Mô hình hóa </a:t>
            </a:r>
            <a:r>
              <a:rPr lang="vi-VN" sz="2600" spc="-5" dirty="0">
                <a:latin typeface="Times New Roman" panose="02020603050405020304" pitchFamily="18" charset="0"/>
                <a:ea typeface="Tahoma" panose="020B0604030504040204" pitchFamily="34" charset="0"/>
                <a:cs typeface="Times New Roman" panose="02020603050405020304" pitchFamily="18" charset="0"/>
              </a:rPr>
              <a:t>trực </a:t>
            </a:r>
            <a:r>
              <a:rPr lang="vi-VN" sz="2600" dirty="0">
                <a:latin typeface="Times New Roman" panose="02020603050405020304" pitchFamily="18" charset="0"/>
                <a:ea typeface="Tahoma" panose="020B0604030504040204" pitchFamily="34" charset="0"/>
                <a:cs typeface="Times New Roman" panose="02020603050405020304" pitchFamily="18" charset="0"/>
              </a:rPr>
              <a:t>quan</a:t>
            </a:r>
            <a:r>
              <a:rPr lang="vi-VN" sz="2600" spc="-3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(Visualizing)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Đặc </a:t>
            </a:r>
            <a:r>
              <a:rPr lang="vi-VN" sz="2600" spc="-5" dirty="0">
                <a:latin typeface="Times New Roman" panose="02020603050405020304" pitchFamily="18" charset="0"/>
                <a:ea typeface="Tahoma" panose="020B0604030504040204" pitchFamily="34" charset="0"/>
                <a:cs typeface="Times New Roman" panose="02020603050405020304" pitchFamily="18" charset="0"/>
              </a:rPr>
              <a:t>tả</a:t>
            </a:r>
            <a:r>
              <a:rPr lang="vi-VN" sz="2600" spc="-1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(Specifying)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dirty="0">
                <a:latin typeface="Times New Roman" panose="02020603050405020304" pitchFamily="18" charset="0"/>
                <a:ea typeface="Tahoma" panose="020B0604030504040204" pitchFamily="34" charset="0"/>
                <a:cs typeface="Times New Roman" panose="02020603050405020304" pitchFamily="18" charset="0"/>
              </a:rPr>
              <a:t>Xây </a:t>
            </a:r>
            <a:r>
              <a:rPr lang="vi-VN" sz="2600" spc="-5" dirty="0">
                <a:latin typeface="Times New Roman" panose="02020603050405020304" pitchFamily="18" charset="0"/>
                <a:ea typeface="Tahoma" panose="020B0604030504040204" pitchFamily="34" charset="0"/>
                <a:cs typeface="Times New Roman" panose="02020603050405020304" pitchFamily="18" charset="0"/>
              </a:rPr>
              <a:t>dựng</a:t>
            </a:r>
            <a:r>
              <a:rPr lang="vi-VN" sz="2600" spc="5" dirty="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(Constructing)</a:t>
            </a:r>
            <a:endParaRPr lang="vi-VN" sz="2600" dirty="0">
              <a:latin typeface="Times New Roman" panose="02020603050405020304" pitchFamily="18" charset="0"/>
              <a:ea typeface="Tahoma" panose="020B0604030504040204" pitchFamily="34" charset="0"/>
              <a:cs typeface="Times New Roman" panose="02020603050405020304" pitchFamily="18" charset="0"/>
            </a:endParaRPr>
          </a:p>
          <a:p>
            <a:pPr marL="704215" lvl="1" indent="-347980" algn="just">
              <a:spcBef>
                <a:spcPts val="600"/>
              </a:spcBef>
              <a:spcAft>
                <a:spcPts val="600"/>
              </a:spcAft>
              <a:buClr>
                <a:srgbClr val="659999"/>
              </a:buClr>
              <a:buSzPct val="69565"/>
              <a:buFont typeface="Arial"/>
              <a:buChar char="•"/>
              <a:tabLst>
                <a:tab pos="704215" algn="l"/>
                <a:tab pos="704850" algn="l"/>
              </a:tabLst>
              <a:defRPr/>
            </a:pPr>
            <a:r>
              <a:rPr lang="vi-VN" sz="2600" spc="-5" dirty="0">
                <a:latin typeface="Times New Roman" panose="02020603050405020304" pitchFamily="18" charset="0"/>
                <a:ea typeface="Tahoma" panose="020B0604030504040204" pitchFamily="34" charset="0"/>
                <a:cs typeface="Times New Roman" panose="02020603050405020304" pitchFamily="18" charset="0"/>
              </a:rPr>
              <a:t>Tài </a:t>
            </a:r>
            <a:r>
              <a:rPr lang="vi-VN" sz="2600" spc="-5">
                <a:latin typeface="Times New Roman" panose="02020603050405020304" pitchFamily="18" charset="0"/>
                <a:ea typeface="Tahoma" panose="020B0604030504040204" pitchFamily="34" charset="0"/>
                <a:cs typeface="Times New Roman" panose="02020603050405020304" pitchFamily="18" charset="0"/>
              </a:rPr>
              <a:t>liệu </a:t>
            </a:r>
            <a:r>
              <a:rPr lang="vi-VN" sz="2600">
                <a:latin typeface="Times New Roman" panose="02020603050405020304" pitchFamily="18" charset="0"/>
                <a:ea typeface="Tahoma" panose="020B0604030504040204" pitchFamily="34" charset="0"/>
                <a:cs typeface="Times New Roman" panose="02020603050405020304" pitchFamily="18" charset="0"/>
              </a:rPr>
              <a:t>hóa</a:t>
            </a:r>
            <a:r>
              <a:rPr lang="vi-VN" sz="2600" spc="10">
                <a:latin typeface="Times New Roman" panose="02020603050405020304" pitchFamily="18" charset="0"/>
                <a:ea typeface="Tahoma" panose="020B0604030504040204" pitchFamily="34" charset="0"/>
                <a:cs typeface="Times New Roman" panose="02020603050405020304" pitchFamily="18" charset="0"/>
              </a:rPr>
              <a:t> </a:t>
            </a:r>
            <a:r>
              <a:rPr lang="vi-VN" sz="2600" spc="-5" dirty="0">
                <a:latin typeface="Times New Roman" panose="02020603050405020304" pitchFamily="18" charset="0"/>
                <a:ea typeface="Tahoma" panose="020B0604030504040204" pitchFamily="34" charset="0"/>
                <a:cs typeface="Times New Roman" panose="02020603050405020304" pitchFamily="18" charset="0"/>
              </a:rPr>
              <a:t>(Documenting)</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3</a:t>
            </a:fld>
            <a:endParaRPr lang="en-US">
              <a:solidFill>
                <a:srgbClr val="000066"/>
              </a:solidFill>
            </a:endParaRPr>
          </a:p>
        </p:txBody>
      </p:sp>
    </p:spTree>
    <p:extLst>
      <p:ext uri="{BB962C8B-B14F-4D97-AF65-F5344CB8AC3E}">
        <p14:creationId xmlns:p14="http://schemas.microsoft.com/office/powerpoint/2010/main" val="3983430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DA76AD-EA59-2982-A539-6D022BAB719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30</a:t>
            </a:fld>
            <a:endParaRPr lang="en-US" spc="-5" dirty="0"/>
          </a:p>
        </p:txBody>
      </p:sp>
      <p:pic>
        <p:nvPicPr>
          <p:cNvPr id="6" name="Picture 5">
            <a:extLst>
              <a:ext uri="{FF2B5EF4-FFF2-40B4-BE49-F238E27FC236}">
                <a16:creationId xmlns:a16="http://schemas.microsoft.com/office/drawing/2014/main" id="{7A226CEB-C5EE-8B3E-4AA3-4751A5E6EC56}"/>
              </a:ext>
            </a:extLst>
          </p:cNvPr>
          <p:cNvPicPr>
            <a:picLocks noChangeAspect="1"/>
          </p:cNvPicPr>
          <p:nvPr/>
        </p:nvPicPr>
        <p:blipFill>
          <a:blip r:embed="rId2"/>
          <a:stretch>
            <a:fillRect/>
          </a:stretch>
        </p:blipFill>
        <p:spPr>
          <a:xfrm>
            <a:off x="0" y="812951"/>
            <a:ext cx="9906000" cy="5677897"/>
          </a:xfrm>
          <a:prstGeom prst="rect">
            <a:avLst/>
          </a:prstGeom>
        </p:spPr>
      </p:pic>
      <p:sp>
        <p:nvSpPr>
          <p:cNvPr id="7" name="TextBox 6">
            <a:extLst>
              <a:ext uri="{FF2B5EF4-FFF2-40B4-BE49-F238E27FC236}">
                <a16:creationId xmlns:a16="http://schemas.microsoft.com/office/drawing/2014/main" id="{753AB500-EFDC-9631-819F-A912658387C3}"/>
              </a:ext>
            </a:extLst>
          </p:cNvPr>
          <p:cNvSpPr txBox="1"/>
          <p:nvPr/>
        </p:nvSpPr>
        <p:spPr>
          <a:xfrm>
            <a:off x="1956391" y="0"/>
            <a:ext cx="7772400" cy="830997"/>
          </a:xfrm>
          <a:prstGeom prst="rect">
            <a:avLst/>
          </a:prstGeom>
          <a:noFill/>
        </p:spPr>
        <p:txBody>
          <a:bodyPr wrap="square" rtlCol="0">
            <a:spAutoFit/>
          </a:bodyPr>
          <a:lstStyle/>
          <a:p>
            <a:pPr algn="ctr"/>
            <a:r>
              <a:rPr lang="en-US" sz="2400" b="1" i="0">
                <a:solidFill>
                  <a:schemeClr val="bg1"/>
                </a:solidFill>
                <a:effectLst/>
                <a:latin typeface="YouTube Sans"/>
              </a:rPr>
              <a:t>Ví dụ: Phân tích và thiết kế Use case diagram cho website bán hàng trực tuyến</a:t>
            </a:r>
          </a:p>
        </p:txBody>
      </p:sp>
    </p:spTree>
    <p:extLst>
      <p:ext uri="{BB962C8B-B14F-4D97-AF65-F5344CB8AC3E}">
        <p14:creationId xmlns:p14="http://schemas.microsoft.com/office/powerpoint/2010/main" val="372597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52C5A-1BC5-30EF-C7B7-1B5AE50A07C9}"/>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31</a:t>
            </a:fld>
            <a:endParaRPr lang="en-US" spc="-5" dirty="0"/>
          </a:p>
        </p:txBody>
      </p:sp>
      <p:pic>
        <p:nvPicPr>
          <p:cNvPr id="6" name="Picture 5">
            <a:extLst>
              <a:ext uri="{FF2B5EF4-FFF2-40B4-BE49-F238E27FC236}">
                <a16:creationId xmlns:a16="http://schemas.microsoft.com/office/drawing/2014/main" id="{FB7A3F4E-EFBB-BF9F-880C-0E3FB7974112}"/>
              </a:ext>
            </a:extLst>
          </p:cNvPr>
          <p:cNvPicPr>
            <a:picLocks noChangeAspect="1"/>
          </p:cNvPicPr>
          <p:nvPr/>
        </p:nvPicPr>
        <p:blipFill>
          <a:blip r:embed="rId2"/>
          <a:stretch>
            <a:fillRect/>
          </a:stretch>
        </p:blipFill>
        <p:spPr>
          <a:xfrm>
            <a:off x="935665" y="861237"/>
            <a:ext cx="8218967" cy="5167423"/>
          </a:xfrm>
          <a:prstGeom prst="rect">
            <a:avLst/>
          </a:prstGeom>
        </p:spPr>
      </p:pic>
      <p:sp>
        <p:nvSpPr>
          <p:cNvPr id="7" name="TextBox 6">
            <a:extLst>
              <a:ext uri="{FF2B5EF4-FFF2-40B4-BE49-F238E27FC236}">
                <a16:creationId xmlns:a16="http://schemas.microsoft.com/office/drawing/2014/main" id="{5FD7FC06-4AD2-25D2-B4F1-2C8C35F343F9}"/>
              </a:ext>
            </a:extLst>
          </p:cNvPr>
          <p:cNvSpPr txBox="1"/>
          <p:nvPr/>
        </p:nvSpPr>
        <p:spPr>
          <a:xfrm>
            <a:off x="1552353" y="202019"/>
            <a:ext cx="8218968"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Các phần tử mô hình trong biểu đồ Use Case</a:t>
            </a:r>
            <a:endParaRPr lang="en-US" sz="2800" b="1" i="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45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8BF4-9386-531C-0676-03231C402F27}"/>
              </a:ext>
            </a:extLst>
          </p:cNvPr>
          <p:cNvSpPr>
            <a:spLocks noGrp="1"/>
          </p:cNvSpPr>
          <p:nvPr>
            <p:ph type="title"/>
          </p:nvPr>
        </p:nvSpPr>
        <p:spPr>
          <a:xfrm>
            <a:off x="1064687" y="6022853"/>
            <a:ext cx="7324401" cy="467995"/>
          </a:xfrm>
        </p:spPr>
        <p:txBody>
          <a:bodyPr/>
          <a:lstStyle/>
          <a:p>
            <a:r>
              <a:rPr lang="en-US" sz="2800" i="0">
                <a:solidFill>
                  <a:srgbClr val="3333CC"/>
                </a:solidFill>
                <a:effectLst/>
                <a:latin typeface="Arial" panose="020B0604020202020204" pitchFamily="34" charset="0"/>
                <a:cs typeface="Arial" panose="020B0604020202020204" pitchFamily="34" charset="0"/>
              </a:rPr>
              <a:t>Biểu đồ use case tổng quát</a:t>
            </a:r>
            <a:endParaRPr lang="en-US" sz="2800">
              <a:solidFill>
                <a:srgbClr val="3333CC"/>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39C93D8-FAE0-322B-4779-7F3A26522F6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32</a:t>
            </a:fld>
            <a:endParaRPr lang="en-US" spc="-5" dirty="0"/>
          </a:p>
        </p:txBody>
      </p:sp>
      <p:pic>
        <p:nvPicPr>
          <p:cNvPr id="5" name="Picture 4">
            <a:extLst>
              <a:ext uri="{FF2B5EF4-FFF2-40B4-BE49-F238E27FC236}">
                <a16:creationId xmlns:a16="http://schemas.microsoft.com/office/drawing/2014/main" id="{EEFE1D48-1DC4-F83F-2923-62F0401A8CEE}"/>
              </a:ext>
            </a:extLst>
          </p:cNvPr>
          <p:cNvPicPr>
            <a:picLocks noChangeAspect="1"/>
          </p:cNvPicPr>
          <p:nvPr/>
        </p:nvPicPr>
        <p:blipFill>
          <a:blip r:embed="rId2"/>
          <a:stretch>
            <a:fillRect/>
          </a:stretch>
        </p:blipFill>
        <p:spPr>
          <a:xfrm>
            <a:off x="623778" y="940491"/>
            <a:ext cx="8217535" cy="5082362"/>
          </a:xfrm>
          <a:prstGeom prst="rect">
            <a:avLst/>
          </a:prstGeom>
        </p:spPr>
      </p:pic>
      <p:sp>
        <p:nvSpPr>
          <p:cNvPr id="8" name="TextBox 7">
            <a:extLst>
              <a:ext uri="{FF2B5EF4-FFF2-40B4-BE49-F238E27FC236}">
                <a16:creationId xmlns:a16="http://schemas.microsoft.com/office/drawing/2014/main" id="{6DA7C07D-7588-46F7-0D39-A48FFD50B81D}"/>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1085300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47DC17-F86D-2780-B6C2-EA7A424F43B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33</a:t>
            </a:fld>
            <a:endParaRPr lang="en-US" spc="-5" dirty="0"/>
          </a:p>
        </p:txBody>
      </p:sp>
      <p:pic>
        <p:nvPicPr>
          <p:cNvPr id="6" name="Picture 5">
            <a:extLst>
              <a:ext uri="{FF2B5EF4-FFF2-40B4-BE49-F238E27FC236}">
                <a16:creationId xmlns:a16="http://schemas.microsoft.com/office/drawing/2014/main" id="{C027236C-AE77-B617-B060-93548EBE5262}"/>
              </a:ext>
            </a:extLst>
          </p:cNvPr>
          <p:cNvPicPr>
            <a:picLocks noChangeAspect="1"/>
          </p:cNvPicPr>
          <p:nvPr/>
        </p:nvPicPr>
        <p:blipFill>
          <a:blip r:embed="rId2"/>
          <a:stretch>
            <a:fillRect/>
          </a:stretch>
        </p:blipFill>
        <p:spPr>
          <a:xfrm>
            <a:off x="450722" y="838575"/>
            <a:ext cx="6821948" cy="3584569"/>
          </a:xfrm>
          <a:prstGeom prst="rect">
            <a:avLst/>
          </a:prstGeom>
        </p:spPr>
      </p:pic>
      <p:pic>
        <p:nvPicPr>
          <p:cNvPr id="8" name="Picture 7">
            <a:extLst>
              <a:ext uri="{FF2B5EF4-FFF2-40B4-BE49-F238E27FC236}">
                <a16:creationId xmlns:a16="http://schemas.microsoft.com/office/drawing/2014/main" id="{1A3C2A72-E848-00F5-B4AA-AC0C0A2E1314}"/>
              </a:ext>
            </a:extLst>
          </p:cNvPr>
          <p:cNvPicPr>
            <a:picLocks noChangeAspect="1"/>
          </p:cNvPicPr>
          <p:nvPr/>
        </p:nvPicPr>
        <p:blipFill rotWithShape="1">
          <a:blip r:embed="rId3"/>
          <a:srcRect t="6657"/>
          <a:stretch/>
        </p:blipFill>
        <p:spPr>
          <a:xfrm>
            <a:off x="1041991" y="4263656"/>
            <a:ext cx="6230679" cy="2227192"/>
          </a:xfrm>
          <a:prstGeom prst="rect">
            <a:avLst/>
          </a:prstGeom>
        </p:spPr>
      </p:pic>
      <p:sp>
        <p:nvSpPr>
          <p:cNvPr id="9" name="TextBox 8">
            <a:extLst>
              <a:ext uri="{FF2B5EF4-FFF2-40B4-BE49-F238E27FC236}">
                <a16:creationId xmlns:a16="http://schemas.microsoft.com/office/drawing/2014/main" id="{9B1486ED-18DE-3BD3-E444-DEE3F57960F8}"/>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234257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B24F9E-2158-83D2-9B79-5015E2843A7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34</a:t>
            </a:fld>
            <a:endParaRPr lang="en-US" spc="-5" dirty="0"/>
          </a:p>
        </p:txBody>
      </p:sp>
      <p:pic>
        <p:nvPicPr>
          <p:cNvPr id="6" name="Picture 5">
            <a:extLst>
              <a:ext uri="{FF2B5EF4-FFF2-40B4-BE49-F238E27FC236}">
                <a16:creationId xmlns:a16="http://schemas.microsoft.com/office/drawing/2014/main" id="{F2CFDA0D-1614-C1C8-7497-F3C66F48123F}"/>
              </a:ext>
            </a:extLst>
          </p:cNvPr>
          <p:cNvPicPr>
            <a:picLocks noChangeAspect="1"/>
          </p:cNvPicPr>
          <p:nvPr/>
        </p:nvPicPr>
        <p:blipFill>
          <a:blip r:embed="rId2"/>
          <a:stretch>
            <a:fillRect/>
          </a:stretch>
        </p:blipFill>
        <p:spPr>
          <a:xfrm>
            <a:off x="1265275" y="914401"/>
            <a:ext cx="6996222" cy="5443868"/>
          </a:xfrm>
          <a:prstGeom prst="rect">
            <a:avLst/>
          </a:prstGeom>
        </p:spPr>
      </p:pic>
      <p:sp>
        <p:nvSpPr>
          <p:cNvPr id="7" name="TextBox 6">
            <a:extLst>
              <a:ext uri="{FF2B5EF4-FFF2-40B4-BE49-F238E27FC236}">
                <a16:creationId xmlns:a16="http://schemas.microsoft.com/office/drawing/2014/main" id="{6BF8E5CB-D256-CCE1-6AF5-FB99CD432E12}"/>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91833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393A86-B6B6-F612-8E69-3F0B312BD7F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35</a:t>
            </a:fld>
            <a:endParaRPr lang="en-US" spc="-5" dirty="0"/>
          </a:p>
        </p:txBody>
      </p:sp>
      <p:pic>
        <p:nvPicPr>
          <p:cNvPr id="6" name="Picture 5">
            <a:extLst>
              <a:ext uri="{FF2B5EF4-FFF2-40B4-BE49-F238E27FC236}">
                <a16:creationId xmlns:a16="http://schemas.microsoft.com/office/drawing/2014/main" id="{3771BDAC-EF0D-C0E4-EF9D-5A582642A033}"/>
              </a:ext>
            </a:extLst>
          </p:cNvPr>
          <p:cNvPicPr>
            <a:picLocks noChangeAspect="1"/>
          </p:cNvPicPr>
          <p:nvPr/>
        </p:nvPicPr>
        <p:blipFill>
          <a:blip r:embed="rId2"/>
          <a:stretch>
            <a:fillRect/>
          </a:stretch>
        </p:blipFill>
        <p:spPr>
          <a:xfrm>
            <a:off x="790354" y="935665"/>
            <a:ext cx="8325292" cy="5369441"/>
          </a:xfrm>
          <a:prstGeom prst="rect">
            <a:avLst/>
          </a:prstGeom>
        </p:spPr>
      </p:pic>
      <p:sp>
        <p:nvSpPr>
          <p:cNvPr id="7" name="TextBox 6">
            <a:extLst>
              <a:ext uri="{FF2B5EF4-FFF2-40B4-BE49-F238E27FC236}">
                <a16:creationId xmlns:a16="http://schemas.microsoft.com/office/drawing/2014/main" id="{F439E694-F67C-499A-804B-3390C4D7D5F0}"/>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957921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DEB276-148D-8553-3DCF-42B7427AC13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36</a:t>
            </a:fld>
            <a:endParaRPr lang="en-US" spc="-5" dirty="0"/>
          </a:p>
        </p:txBody>
      </p:sp>
      <p:pic>
        <p:nvPicPr>
          <p:cNvPr id="6" name="Picture 5">
            <a:extLst>
              <a:ext uri="{FF2B5EF4-FFF2-40B4-BE49-F238E27FC236}">
                <a16:creationId xmlns:a16="http://schemas.microsoft.com/office/drawing/2014/main" id="{3B3920E4-C35D-FA2B-4296-56DF8CF8FB0D}"/>
              </a:ext>
            </a:extLst>
          </p:cNvPr>
          <p:cNvPicPr>
            <a:picLocks noChangeAspect="1"/>
          </p:cNvPicPr>
          <p:nvPr/>
        </p:nvPicPr>
        <p:blipFill>
          <a:blip r:embed="rId2"/>
          <a:stretch>
            <a:fillRect/>
          </a:stretch>
        </p:blipFill>
        <p:spPr>
          <a:xfrm>
            <a:off x="627322" y="1105786"/>
            <a:ext cx="7591646" cy="5263117"/>
          </a:xfrm>
          <a:prstGeom prst="rect">
            <a:avLst/>
          </a:prstGeom>
        </p:spPr>
      </p:pic>
      <p:sp>
        <p:nvSpPr>
          <p:cNvPr id="7" name="TextBox 6">
            <a:extLst>
              <a:ext uri="{FF2B5EF4-FFF2-40B4-BE49-F238E27FC236}">
                <a16:creationId xmlns:a16="http://schemas.microsoft.com/office/drawing/2014/main" id="{03D49083-A2B5-51EE-DA56-5852AF7A2C56}"/>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226190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77FA1D-7D9B-AC53-6F25-71629308A30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37</a:t>
            </a:fld>
            <a:endParaRPr lang="en-US" spc="-5" dirty="0"/>
          </a:p>
        </p:txBody>
      </p:sp>
      <p:pic>
        <p:nvPicPr>
          <p:cNvPr id="6" name="Picture 5">
            <a:extLst>
              <a:ext uri="{FF2B5EF4-FFF2-40B4-BE49-F238E27FC236}">
                <a16:creationId xmlns:a16="http://schemas.microsoft.com/office/drawing/2014/main" id="{10CC31C0-5727-625F-95AC-7EEF9B1C9152}"/>
              </a:ext>
            </a:extLst>
          </p:cNvPr>
          <p:cNvPicPr>
            <a:picLocks noChangeAspect="1"/>
          </p:cNvPicPr>
          <p:nvPr/>
        </p:nvPicPr>
        <p:blipFill rotWithShape="1">
          <a:blip r:embed="rId2"/>
          <a:srcRect t="10957" b="9981"/>
          <a:stretch/>
        </p:blipFill>
        <p:spPr>
          <a:xfrm>
            <a:off x="1127050" y="956930"/>
            <a:ext cx="6220047" cy="2189419"/>
          </a:xfrm>
          <a:prstGeom prst="rect">
            <a:avLst/>
          </a:prstGeom>
        </p:spPr>
      </p:pic>
      <p:pic>
        <p:nvPicPr>
          <p:cNvPr id="8" name="Picture 7">
            <a:extLst>
              <a:ext uri="{FF2B5EF4-FFF2-40B4-BE49-F238E27FC236}">
                <a16:creationId xmlns:a16="http://schemas.microsoft.com/office/drawing/2014/main" id="{68473816-C33A-BEB6-6882-93B820291D0D}"/>
              </a:ext>
            </a:extLst>
          </p:cNvPr>
          <p:cNvPicPr>
            <a:picLocks noChangeAspect="1"/>
          </p:cNvPicPr>
          <p:nvPr/>
        </p:nvPicPr>
        <p:blipFill>
          <a:blip r:embed="rId3"/>
          <a:stretch>
            <a:fillRect/>
          </a:stretch>
        </p:blipFill>
        <p:spPr>
          <a:xfrm>
            <a:off x="883494" y="3146349"/>
            <a:ext cx="6548664" cy="3344499"/>
          </a:xfrm>
          <a:prstGeom prst="rect">
            <a:avLst/>
          </a:prstGeom>
        </p:spPr>
      </p:pic>
      <p:sp>
        <p:nvSpPr>
          <p:cNvPr id="9" name="TextBox 8">
            <a:extLst>
              <a:ext uri="{FF2B5EF4-FFF2-40B4-BE49-F238E27FC236}">
                <a16:creationId xmlns:a16="http://schemas.microsoft.com/office/drawing/2014/main" id="{610DEA49-5A56-E2DA-3398-4ADFBC88DDA3}"/>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91741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916B9F-2B31-6225-C3A5-D3F2921E9282}"/>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38</a:t>
            </a:fld>
            <a:endParaRPr lang="en-US" spc="-5" dirty="0"/>
          </a:p>
        </p:txBody>
      </p:sp>
      <p:pic>
        <p:nvPicPr>
          <p:cNvPr id="6" name="Picture 5">
            <a:extLst>
              <a:ext uri="{FF2B5EF4-FFF2-40B4-BE49-F238E27FC236}">
                <a16:creationId xmlns:a16="http://schemas.microsoft.com/office/drawing/2014/main" id="{F94CCBF4-F6F2-06E0-64F1-C70F03ABEF44}"/>
              </a:ext>
            </a:extLst>
          </p:cNvPr>
          <p:cNvPicPr>
            <a:picLocks noChangeAspect="1"/>
          </p:cNvPicPr>
          <p:nvPr/>
        </p:nvPicPr>
        <p:blipFill>
          <a:blip r:embed="rId2"/>
          <a:stretch>
            <a:fillRect/>
          </a:stretch>
        </p:blipFill>
        <p:spPr>
          <a:xfrm>
            <a:off x="1669311" y="793608"/>
            <a:ext cx="5890438" cy="5316279"/>
          </a:xfrm>
          <a:prstGeom prst="rect">
            <a:avLst/>
          </a:prstGeom>
        </p:spPr>
      </p:pic>
      <p:pic>
        <p:nvPicPr>
          <p:cNvPr id="9" name="Picture 8">
            <a:extLst>
              <a:ext uri="{FF2B5EF4-FFF2-40B4-BE49-F238E27FC236}">
                <a16:creationId xmlns:a16="http://schemas.microsoft.com/office/drawing/2014/main" id="{42A89122-EBFA-511A-A0AA-1F6B717CEF56}"/>
              </a:ext>
            </a:extLst>
          </p:cNvPr>
          <p:cNvPicPr>
            <a:picLocks noChangeAspect="1"/>
          </p:cNvPicPr>
          <p:nvPr/>
        </p:nvPicPr>
        <p:blipFill>
          <a:blip r:embed="rId3"/>
          <a:stretch>
            <a:fillRect/>
          </a:stretch>
        </p:blipFill>
        <p:spPr>
          <a:xfrm>
            <a:off x="2161347" y="6109887"/>
            <a:ext cx="4664755" cy="380961"/>
          </a:xfrm>
          <a:prstGeom prst="rect">
            <a:avLst/>
          </a:prstGeom>
        </p:spPr>
      </p:pic>
    </p:spTree>
    <p:extLst>
      <p:ext uri="{BB962C8B-B14F-4D97-AF65-F5344CB8AC3E}">
        <p14:creationId xmlns:p14="http://schemas.microsoft.com/office/powerpoint/2010/main" val="3077330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DB5FA-3AF0-D402-FCFA-93AC5D167BB6}"/>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39</a:t>
            </a:fld>
            <a:endParaRPr lang="en-US" spc="-5" dirty="0"/>
          </a:p>
        </p:txBody>
      </p:sp>
      <p:pic>
        <p:nvPicPr>
          <p:cNvPr id="6" name="Picture 5">
            <a:extLst>
              <a:ext uri="{FF2B5EF4-FFF2-40B4-BE49-F238E27FC236}">
                <a16:creationId xmlns:a16="http://schemas.microsoft.com/office/drawing/2014/main" id="{0CE7DDD7-63AA-39FA-DBE1-E232CFFFAD94}"/>
              </a:ext>
            </a:extLst>
          </p:cNvPr>
          <p:cNvPicPr>
            <a:picLocks noChangeAspect="1"/>
          </p:cNvPicPr>
          <p:nvPr/>
        </p:nvPicPr>
        <p:blipFill>
          <a:blip r:embed="rId2"/>
          <a:stretch>
            <a:fillRect/>
          </a:stretch>
        </p:blipFill>
        <p:spPr>
          <a:xfrm>
            <a:off x="1148316" y="893135"/>
            <a:ext cx="7432157" cy="5433237"/>
          </a:xfrm>
          <a:prstGeom prst="rect">
            <a:avLst/>
          </a:prstGeom>
        </p:spPr>
      </p:pic>
      <p:sp>
        <p:nvSpPr>
          <p:cNvPr id="7" name="TextBox 6">
            <a:extLst>
              <a:ext uri="{FF2B5EF4-FFF2-40B4-BE49-F238E27FC236}">
                <a16:creationId xmlns:a16="http://schemas.microsoft.com/office/drawing/2014/main" id="{542E9F89-ABA9-4959-0E62-ABF9FD601BD6}"/>
              </a:ext>
            </a:extLst>
          </p:cNvPr>
          <p:cNvSpPr txBox="1"/>
          <p:nvPr/>
        </p:nvSpPr>
        <p:spPr>
          <a:xfrm>
            <a:off x="1116420" y="177694"/>
            <a:ext cx="8523766" cy="523220"/>
          </a:xfrm>
          <a:prstGeom prst="rect">
            <a:avLst/>
          </a:prstGeom>
          <a:noFill/>
        </p:spPr>
        <p:txBody>
          <a:bodyPr wrap="square">
            <a:spAutoFit/>
          </a:bodyPr>
          <a:lstStyle/>
          <a:p>
            <a:r>
              <a:rPr kumimoji="1" lang="en-US" altLang="en-US" sz="2800" b="1">
                <a:solidFill>
                  <a:schemeClr val="bg1"/>
                </a:solidFill>
                <a:latin typeface="Times New Roman" panose="02020603050405020304" pitchFamily="18" charset="0"/>
                <a:cs typeface="Times New Roman" panose="02020603050405020304" pitchFamily="18" charset="0"/>
              </a:rPr>
              <a:t>Ví dụ: Biểu đồ ca sử dụng Hệ thống quản lý thư viện</a:t>
            </a:r>
            <a:endParaRPr lang="en-US" sz="2800" b="1">
              <a:solidFill>
                <a:schemeClr val="bg1"/>
              </a:solidFill>
            </a:endParaRPr>
          </a:p>
        </p:txBody>
      </p:sp>
    </p:spTree>
    <p:extLst>
      <p:ext uri="{BB962C8B-B14F-4D97-AF65-F5344CB8AC3E}">
        <p14:creationId xmlns:p14="http://schemas.microsoft.com/office/powerpoint/2010/main" val="377287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B05D63-18AD-12BA-8709-46D057E01188}"/>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a:t>
            </a:fld>
            <a:endParaRPr lang="en-US" spc="-5" dirty="0"/>
          </a:p>
        </p:txBody>
      </p:sp>
      <p:pic>
        <p:nvPicPr>
          <p:cNvPr id="6" name="Picture 5">
            <a:extLst>
              <a:ext uri="{FF2B5EF4-FFF2-40B4-BE49-F238E27FC236}">
                <a16:creationId xmlns:a16="http://schemas.microsoft.com/office/drawing/2014/main" id="{19C056C3-BC23-37B1-C3AA-0765DBCAE92B}"/>
              </a:ext>
            </a:extLst>
          </p:cNvPr>
          <p:cNvPicPr>
            <a:picLocks noChangeAspect="1"/>
          </p:cNvPicPr>
          <p:nvPr/>
        </p:nvPicPr>
        <p:blipFill>
          <a:blip r:embed="rId2"/>
          <a:stretch>
            <a:fillRect/>
          </a:stretch>
        </p:blipFill>
        <p:spPr>
          <a:xfrm>
            <a:off x="216195" y="850605"/>
            <a:ext cx="9473609" cy="5358809"/>
          </a:xfrm>
          <a:prstGeom prst="rect">
            <a:avLst/>
          </a:prstGeom>
        </p:spPr>
      </p:pic>
      <p:sp>
        <p:nvSpPr>
          <p:cNvPr id="7" name="Title 1">
            <a:extLst>
              <a:ext uri="{FF2B5EF4-FFF2-40B4-BE49-F238E27FC236}">
                <a16:creationId xmlns:a16="http://schemas.microsoft.com/office/drawing/2014/main" id="{2EFB7BD7-9740-53CE-35B5-BC3BF8CF9CF3}"/>
              </a:ext>
            </a:extLst>
          </p:cNvPr>
          <p:cNvSpPr>
            <a:spLocks noGrp="1"/>
          </p:cNvSpPr>
          <p:nvPr>
            <p:ph type="title"/>
          </p:nvPr>
        </p:nvSpPr>
        <p:spPr>
          <a:xfrm>
            <a:off x="1843784" y="176733"/>
            <a:ext cx="7330054" cy="467995"/>
          </a:xfrm>
        </p:spPr>
        <p:txBody>
          <a:bodyPr/>
          <a:lstStyle/>
          <a:p>
            <a:r>
              <a:rPr lang="en-US">
                <a:solidFill>
                  <a:schemeClr val="bg1"/>
                </a:solidFill>
              </a:rPr>
              <a:t>3.1</a:t>
            </a:r>
            <a:r>
              <a:rPr lang="en-US" dirty="0">
                <a:solidFill>
                  <a:schemeClr val="bg1"/>
                </a:solidFill>
              </a:rPr>
              <a:t>. GIỚI THIỆU TỔNG QUAN VỀ UML</a:t>
            </a:r>
          </a:p>
        </p:txBody>
      </p:sp>
    </p:spTree>
    <p:extLst>
      <p:ext uri="{BB962C8B-B14F-4D97-AF65-F5344CB8AC3E}">
        <p14:creationId xmlns:p14="http://schemas.microsoft.com/office/powerpoint/2010/main" val="1435296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D0AD-EA31-A85D-7717-2D98FBB73A24}"/>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
        <p:nvSpPr>
          <p:cNvPr id="4" name="Slide Number Placeholder 3">
            <a:extLst>
              <a:ext uri="{FF2B5EF4-FFF2-40B4-BE49-F238E27FC236}">
                <a16:creationId xmlns:a16="http://schemas.microsoft.com/office/drawing/2014/main" id="{C946D4B7-9780-564D-4D28-74FAC2659C3A}"/>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40</a:t>
            </a:fld>
            <a:endParaRPr lang="en-US" spc="-5" dirty="0"/>
          </a:p>
        </p:txBody>
      </p:sp>
      <p:pic>
        <p:nvPicPr>
          <p:cNvPr id="5" name="Picture 4">
            <a:extLst>
              <a:ext uri="{FF2B5EF4-FFF2-40B4-BE49-F238E27FC236}">
                <a16:creationId xmlns:a16="http://schemas.microsoft.com/office/drawing/2014/main" id="{8236AFC5-889F-50C8-D57E-A7980DC67F5B}"/>
              </a:ext>
            </a:extLst>
          </p:cNvPr>
          <p:cNvPicPr>
            <a:picLocks noChangeAspect="1"/>
          </p:cNvPicPr>
          <p:nvPr/>
        </p:nvPicPr>
        <p:blipFill>
          <a:blip r:embed="rId2"/>
          <a:stretch>
            <a:fillRect/>
          </a:stretch>
        </p:blipFill>
        <p:spPr>
          <a:xfrm>
            <a:off x="1924493" y="1095153"/>
            <a:ext cx="6947231" cy="4837814"/>
          </a:xfrm>
          <a:prstGeom prst="rect">
            <a:avLst/>
          </a:prstGeom>
        </p:spPr>
      </p:pic>
    </p:spTree>
    <p:extLst>
      <p:ext uri="{BB962C8B-B14F-4D97-AF65-F5344CB8AC3E}">
        <p14:creationId xmlns:p14="http://schemas.microsoft.com/office/powerpoint/2010/main" val="4279658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41</a:t>
            </a:fld>
            <a:endParaRPr lang="en-US" spc="-5" dirty="0"/>
          </a:p>
        </p:txBody>
      </p:sp>
      <p:pic>
        <p:nvPicPr>
          <p:cNvPr id="3" name="Picture 2">
            <a:extLst>
              <a:ext uri="{FF2B5EF4-FFF2-40B4-BE49-F238E27FC236}">
                <a16:creationId xmlns:a16="http://schemas.microsoft.com/office/drawing/2014/main" id="{A17AA90B-FAF6-76F3-4ABD-04C485763937}"/>
              </a:ext>
            </a:extLst>
          </p:cNvPr>
          <p:cNvPicPr>
            <a:picLocks noChangeAspect="1"/>
          </p:cNvPicPr>
          <p:nvPr/>
        </p:nvPicPr>
        <p:blipFill>
          <a:blip r:embed="rId2"/>
          <a:stretch>
            <a:fillRect/>
          </a:stretch>
        </p:blipFill>
        <p:spPr>
          <a:xfrm>
            <a:off x="2073349" y="1796966"/>
            <a:ext cx="5571460" cy="3848922"/>
          </a:xfrm>
          <a:prstGeom prst="rect">
            <a:avLst/>
          </a:prstGeom>
        </p:spPr>
      </p:pic>
      <p:sp>
        <p:nvSpPr>
          <p:cNvPr id="5" name="Title 1">
            <a:extLst>
              <a:ext uri="{FF2B5EF4-FFF2-40B4-BE49-F238E27FC236}">
                <a16:creationId xmlns:a16="http://schemas.microsoft.com/office/drawing/2014/main" id="{2E524E9D-80A5-3F63-AA2E-EA1543D27E93}"/>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307198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42</a:t>
            </a:fld>
            <a:endParaRPr lang="en-US" spc="-5" dirty="0"/>
          </a:p>
        </p:txBody>
      </p:sp>
      <p:pic>
        <p:nvPicPr>
          <p:cNvPr id="3" name="Picture 2">
            <a:extLst>
              <a:ext uri="{FF2B5EF4-FFF2-40B4-BE49-F238E27FC236}">
                <a16:creationId xmlns:a16="http://schemas.microsoft.com/office/drawing/2014/main" id="{0068189B-80B5-58DA-21CA-45BD4A2F619B}"/>
              </a:ext>
            </a:extLst>
          </p:cNvPr>
          <p:cNvPicPr>
            <a:picLocks noChangeAspect="1"/>
          </p:cNvPicPr>
          <p:nvPr/>
        </p:nvPicPr>
        <p:blipFill>
          <a:blip r:embed="rId2"/>
          <a:stretch>
            <a:fillRect/>
          </a:stretch>
        </p:blipFill>
        <p:spPr>
          <a:xfrm>
            <a:off x="1775637" y="1917622"/>
            <a:ext cx="5222168" cy="3717634"/>
          </a:xfrm>
          <a:prstGeom prst="rect">
            <a:avLst/>
          </a:prstGeom>
        </p:spPr>
      </p:pic>
      <p:sp>
        <p:nvSpPr>
          <p:cNvPr id="5" name="Title 1">
            <a:extLst>
              <a:ext uri="{FF2B5EF4-FFF2-40B4-BE49-F238E27FC236}">
                <a16:creationId xmlns:a16="http://schemas.microsoft.com/office/drawing/2014/main" id="{4917A7BD-E774-C138-DAA0-6A4B10939F53}"/>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2949266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43</a:t>
            </a:fld>
            <a:endParaRPr lang="en-US" spc="-5" dirty="0"/>
          </a:p>
        </p:txBody>
      </p:sp>
      <p:pic>
        <p:nvPicPr>
          <p:cNvPr id="3" name="Picture 2">
            <a:extLst>
              <a:ext uri="{FF2B5EF4-FFF2-40B4-BE49-F238E27FC236}">
                <a16:creationId xmlns:a16="http://schemas.microsoft.com/office/drawing/2014/main" id="{10E4C303-EDFF-C06E-33ED-6E0EF4AAB317}"/>
              </a:ext>
            </a:extLst>
          </p:cNvPr>
          <p:cNvPicPr>
            <a:picLocks noChangeAspect="1"/>
          </p:cNvPicPr>
          <p:nvPr/>
        </p:nvPicPr>
        <p:blipFill>
          <a:blip r:embed="rId2"/>
          <a:stretch>
            <a:fillRect/>
          </a:stretch>
        </p:blipFill>
        <p:spPr>
          <a:xfrm>
            <a:off x="1469866" y="1584251"/>
            <a:ext cx="6028661" cy="3838354"/>
          </a:xfrm>
          <a:prstGeom prst="rect">
            <a:avLst/>
          </a:prstGeom>
        </p:spPr>
      </p:pic>
      <p:sp>
        <p:nvSpPr>
          <p:cNvPr id="5" name="Title 1">
            <a:extLst>
              <a:ext uri="{FF2B5EF4-FFF2-40B4-BE49-F238E27FC236}">
                <a16:creationId xmlns:a16="http://schemas.microsoft.com/office/drawing/2014/main" id="{3D55CB8B-CA0F-441A-9BAF-E829CAB0B5FA}"/>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3587872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FAE067-283E-B9FE-E60D-73DC141C93B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44</a:t>
            </a:fld>
            <a:endParaRPr lang="en-US" spc="-5" dirty="0"/>
          </a:p>
        </p:txBody>
      </p:sp>
      <p:pic>
        <p:nvPicPr>
          <p:cNvPr id="3" name="Picture 2">
            <a:extLst>
              <a:ext uri="{FF2B5EF4-FFF2-40B4-BE49-F238E27FC236}">
                <a16:creationId xmlns:a16="http://schemas.microsoft.com/office/drawing/2014/main" id="{665A8D04-1967-59C1-8FB2-BF89EA6121ED}"/>
              </a:ext>
            </a:extLst>
          </p:cNvPr>
          <p:cNvPicPr>
            <a:picLocks noChangeAspect="1"/>
          </p:cNvPicPr>
          <p:nvPr/>
        </p:nvPicPr>
        <p:blipFill>
          <a:blip r:embed="rId2"/>
          <a:stretch>
            <a:fillRect/>
          </a:stretch>
        </p:blipFill>
        <p:spPr>
          <a:xfrm>
            <a:off x="1626781" y="1562987"/>
            <a:ext cx="6443331" cy="4401878"/>
          </a:xfrm>
          <a:prstGeom prst="rect">
            <a:avLst/>
          </a:prstGeom>
        </p:spPr>
      </p:pic>
      <p:sp>
        <p:nvSpPr>
          <p:cNvPr id="5" name="Title 1">
            <a:extLst>
              <a:ext uri="{FF2B5EF4-FFF2-40B4-BE49-F238E27FC236}">
                <a16:creationId xmlns:a16="http://schemas.microsoft.com/office/drawing/2014/main" id="{46991AAE-0EF3-7348-D842-8CBE4D7377D8}"/>
              </a:ext>
            </a:extLst>
          </p:cNvPr>
          <p:cNvSpPr>
            <a:spLocks noGrp="1"/>
          </p:cNvSpPr>
          <p:nvPr>
            <p:ph type="title"/>
          </p:nvPr>
        </p:nvSpPr>
        <p:spPr>
          <a:xfrm>
            <a:off x="2677921" y="188150"/>
            <a:ext cx="6193803" cy="467995"/>
          </a:xfrm>
        </p:spPr>
        <p:txBody>
          <a:bodyPr/>
          <a:lstStyle/>
          <a:p>
            <a:pPr algn="r"/>
            <a:r>
              <a:rPr lang="en-US" sz="3200" b="1" i="0">
                <a:solidFill>
                  <a:schemeClr val="bg1"/>
                </a:solidFill>
                <a:effectLst/>
                <a:latin typeface="TimesNewRomanPS-BoldMT"/>
              </a:rPr>
              <a:t>Phân rã chức năng</a:t>
            </a:r>
            <a:endParaRPr lang="en-US" sz="3200">
              <a:solidFill>
                <a:schemeClr val="bg1"/>
              </a:solidFill>
            </a:endParaRPr>
          </a:p>
        </p:txBody>
      </p:sp>
    </p:spTree>
    <p:extLst>
      <p:ext uri="{BB962C8B-B14F-4D97-AF65-F5344CB8AC3E}">
        <p14:creationId xmlns:p14="http://schemas.microsoft.com/office/powerpoint/2010/main" val="1935402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25F392-2273-63F6-56F3-94B7762A2EB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45</a:t>
            </a:fld>
            <a:endParaRPr lang="en-US" spc="-5" dirty="0"/>
          </a:p>
        </p:txBody>
      </p:sp>
      <p:sp>
        <p:nvSpPr>
          <p:cNvPr id="5" name="Title 1">
            <a:extLst>
              <a:ext uri="{FF2B5EF4-FFF2-40B4-BE49-F238E27FC236}">
                <a16:creationId xmlns:a16="http://schemas.microsoft.com/office/drawing/2014/main" id="{5DF06B15-6DA1-CC10-D142-99D215E6E98E}"/>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
        <p:nvSpPr>
          <p:cNvPr id="6" name="TextBox 5">
            <a:extLst>
              <a:ext uri="{FF2B5EF4-FFF2-40B4-BE49-F238E27FC236}">
                <a16:creationId xmlns:a16="http://schemas.microsoft.com/office/drawing/2014/main" id="{1E98D198-3CDD-3272-A366-1C1535BB0E4A}"/>
              </a:ext>
            </a:extLst>
          </p:cNvPr>
          <p:cNvSpPr txBox="1"/>
          <p:nvPr/>
        </p:nvSpPr>
        <p:spPr>
          <a:xfrm>
            <a:off x="361507" y="988828"/>
            <a:ext cx="9292856" cy="4093428"/>
          </a:xfrm>
          <a:prstGeom prst="rect">
            <a:avLst/>
          </a:prstGeom>
          <a:noFill/>
        </p:spPr>
        <p:txBody>
          <a:bodyPr wrap="square" rtlCol="0">
            <a:spAutoFit/>
          </a:bodyPr>
          <a:lstStyle/>
          <a:p>
            <a:pPr algn="just">
              <a:spcBef>
                <a:spcPts val="600"/>
              </a:spcBef>
              <a:spcAft>
                <a:spcPts val="600"/>
              </a:spcAft>
            </a:pPr>
            <a:r>
              <a:rPr lang="vi-VN" sz="2400" b="1" i="1">
                <a:solidFill>
                  <a:srgbClr val="000000"/>
                </a:solidFill>
                <a:effectLst/>
                <a:latin typeface="Arial" panose="020B0604020202020204" pitchFamily="34" charset="0"/>
                <a:cs typeface="Arial" panose="020B0604020202020204" pitchFamily="34" charset="0"/>
              </a:rPr>
              <a:t>a) Ý nghĩa</a:t>
            </a:r>
            <a:endParaRPr lang="en-US" sz="2400" b="1" i="1">
              <a:solidFill>
                <a:srgbClr val="000000"/>
              </a:solidFill>
              <a:effectLst/>
              <a:latin typeface="Arial" panose="020B0604020202020204" pitchFamily="34" charset="0"/>
              <a:cs typeface="Arial" panose="020B0604020202020204" pitchFamily="34" charset="0"/>
            </a:endParaRPr>
          </a:p>
          <a:p>
            <a:pPr marL="342900" indent="-342900" algn="just">
              <a:spcBef>
                <a:spcPts val="600"/>
              </a:spcBef>
              <a:spcAft>
                <a:spcPts val="600"/>
              </a:spcAft>
              <a:buFont typeface="Wingdings" panose="05000000000000000000" pitchFamily="2" charset="2"/>
              <a:buChar char="q"/>
            </a:pPr>
            <a:r>
              <a:rPr lang="vi-VN" sz="2400" b="0" i="0">
                <a:solidFill>
                  <a:srgbClr val="000000"/>
                </a:solidFill>
                <a:effectLst/>
                <a:latin typeface="Arial" panose="020B0604020202020204" pitchFamily="34" charset="0"/>
                <a:cs typeface="Arial" panose="020B0604020202020204" pitchFamily="34" charset="0"/>
              </a:rPr>
              <a:t>Trong phương pháp hướng đối tượng, </a:t>
            </a:r>
            <a:r>
              <a:rPr lang="vi-VN" sz="2400" b="0" i="1">
                <a:solidFill>
                  <a:srgbClr val="000000"/>
                </a:solidFill>
                <a:effectLst/>
                <a:latin typeface="Arial" panose="020B0604020202020204" pitchFamily="34" charset="0"/>
                <a:cs typeface="Arial" panose="020B0604020202020204" pitchFamily="34" charset="0"/>
              </a:rPr>
              <a:t>một nhóm đối tượng có chung một số thuộc</a:t>
            </a:r>
            <a:r>
              <a:rPr lang="en-US" sz="2400" b="0" i="1">
                <a:solidFill>
                  <a:srgbClr val="000000"/>
                </a:solidFill>
                <a:effectLst/>
                <a:latin typeface="Arial" panose="020B0604020202020204" pitchFamily="34" charset="0"/>
                <a:cs typeface="Arial" panose="020B0604020202020204" pitchFamily="34" charset="0"/>
              </a:rPr>
              <a:t> </a:t>
            </a:r>
            <a:r>
              <a:rPr lang="vi-VN" sz="2400" b="0" i="1">
                <a:solidFill>
                  <a:srgbClr val="000000"/>
                </a:solidFill>
                <a:effectLst/>
                <a:latin typeface="Arial" panose="020B0604020202020204" pitchFamily="34" charset="0"/>
                <a:cs typeface="Arial" panose="020B0604020202020204" pitchFamily="34" charset="0"/>
              </a:rPr>
              <a:t>tính và phương thức tạo thành một lớp. </a:t>
            </a:r>
            <a:r>
              <a:rPr lang="vi-VN" sz="2400" b="0" i="0">
                <a:solidFill>
                  <a:srgbClr val="000000"/>
                </a:solidFill>
                <a:effectLst/>
                <a:latin typeface="Arial" panose="020B0604020202020204" pitchFamily="34" charset="0"/>
                <a:cs typeface="Arial" panose="020B0604020202020204" pitchFamily="34" charset="0"/>
              </a:rPr>
              <a:t>Mối tương tác giữa các đối tượng trong hệ</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thống sẽ được biểu</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diễn thông qua mối quan hệ giữa các lớp.</a:t>
            </a:r>
            <a:endParaRPr lang="en-US" sz="2400">
              <a:solidFill>
                <a:srgbClr val="000000"/>
              </a:solidFill>
              <a:latin typeface="Arial" panose="020B0604020202020204" pitchFamily="34" charset="0"/>
              <a:cs typeface="Arial" panose="020B0604020202020204" pitchFamily="34" charset="0"/>
            </a:endParaRPr>
          </a:p>
          <a:p>
            <a:pPr marL="342900" indent="-342900" algn="just">
              <a:spcBef>
                <a:spcPts val="600"/>
              </a:spcBef>
              <a:spcAft>
                <a:spcPts val="600"/>
              </a:spcAft>
              <a:buFont typeface="Wingdings" panose="05000000000000000000" pitchFamily="2" charset="2"/>
              <a:buChar char="q"/>
            </a:pPr>
            <a:r>
              <a:rPr lang="vi-VN" sz="2400" b="0" i="1">
                <a:solidFill>
                  <a:srgbClr val="000000"/>
                </a:solidFill>
                <a:effectLst/>
                <a:latin typeface="Arial" panose="020B0604020202020204" pitchFamily="34" charset="0"/>
                <a:cs typeface="Arial" panose="020B0604020202020204" pitchFamily="34" charset="0"/>
              </a:rPr>
              <a:t>Các lớp (bao gồm cả các thuộc tính và phương thức) cùng với các mối</a:t>
            </a:r>
            <a:r>
              <a:rPr lang="en-US" sz="2400" b="0" i="1">
                <a:solidFill>
                  <a:srgbClr val="000000"/>
                </a:solidFill>
                <a:effectLst/>
                <a:latin typeface="Arial" panose="020B0604020202020204" pitchFamily="34" charset="0"/>
                <a:cs typeface="Arial" panose="020B0604020202020204" pitchFamily="34" charset="0"/>
              </a:rPr>
              <a:t> </a:t>
            </a:r>
            <a:r>
              <a:rPr lang="vi-VN" sz="2400" b="0" i="1">
                <a:solidFill>
                  <a:srgbClr val="000000"/>
                </a:solidFill>
                <a:effectLst/>
                <a:latin typeface="Arial" panose="020B0604020202020204" pitchFamily="34" charset="0"/>
                <a:cs typeface="Arial" panose="020B0604020202020204" pitchFamily="34" charset="0"/>
              </a:rPr>
              <a:t>quan hệ sẽ tạo thành biểu đồ lớp. </a:t>
            </a:r>
            <a:r>
              <a:rPr lang="vi-VN" sz="2400" b="0" i="0">
                <a:solidFill>
                  <a:srgbClr val="000000"/>
                </a:solidFill>
                <a:effectLst/>
                <a:latin typeface="Arial" panose="020B0604020202020204" pitchFamily="34" charset="0"/>
                <a:cs typeface="Arial" panose="020B0604020202020204" pitchFamily="34" charset="0"/>
              </a:rPr>
              <a:t>Biểu đồ lớp là một biểu đồ dạng mô hình tĩnh</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nhằm mô tả hướng nhìn tĩnh về một hệ</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thống bằng các khái niệm lớp, các thuộc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tính, phương thức của lớp và mối quan hệ giữa chúng với nhau.</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2286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4AF509-75DB-478A-ABA8-C0768EC2F93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46</a:t>
            </a:fld>
            <a:endParaRPr lang="en-US" spc="-5" dirty="0"/>
          </a:p>
        </p:txBody>
      </p:sp>
      <p:sp>
        <p:nvSpPr>
          <p:cNvPr id="5" name="TextBox 4">
            <a:extLst>
              <a:ext uri="{FF2B5EF4-FFF2-40B4-BE49-F238E27FC236}">
                <a16:creationId xmlns:a16="http://schemas.microsoft.com/office/drawing/2014/main" id="{C4C62D6E-F7F0-F3C7-3098-2AD30F57C238}"/>
              </a:ext>
            </a:extLst>
          </p:cNvPr>
          <p:cNvSpPr txBox="1"/>
          <p:nvPr/>
        </p:nvSpPr>
        <p:spPr>
          <a:xfrm>
            <a:off x="326065" y="861238"/>
            <a:ext cx="9129213" cy="5216813"/>
          </a:xfrm>
          <a:prstGeom prst="rect">
            <a:avLst/>
          </a:prstGeom>
          <a:noFill/>
        </p:spPr>
        <p:txBody>
          <a:bodyPr wrap="square" rtlCol="0">
            <a:spAutoFit/>
          </a:bodyPr>
          <a:lstStyle/>
          <a:p>
            <a:pPr algn="just">
              <a:spcBef>
                <a:spcPts val="600"/>
              </a:spcBef>
            </a:pPr>
            <a:r>
              <a:rPr lang="vi-VN" sz="2400" b="1" i="1">
                <a:solidFill>
                  <a:srgbClr val="000000"/>
                </a:solidFill>
                <a:effectLst/>
                <a:latin typeface="Arial" panose="020B0604020202020204" pitchFamily="34" charset="0"/>
                <a:cs typeface="Arial" panose="020B0604020202020204" pitchFamily="34" charset="0"/>
              </a:rPr>
              <a:t>b) Tập ký hiệu UML cho biểu đồ lớp</a:t>
            </a:r>
            <a:endParaRPr lang="en-US" sz="2400" b="1" i="1">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 </a:t>
            </a:r>
            <a:r>
              <a:rPr lang="vi-VN" sz="2400" b="1" i="1">
                <a:solidFill>
                  <a:srgbClr val="000000"/>
                </a:solidFill>
                <a:effectLst/>
                <a:latin typeface="Arial" panose="020B0604020202020204" pitchFamily="34" charset="0"/>
                <a:cs typeface="Arial" panose="020B0604020202020204" pitchFamily="34" charset="0"/>
              </a:rPr>
              <a:t>Kí hiệu lớp: </a:t>
            </a:r>
            <a:r>
              <a:rPr lang="vi-VN" sz="2400" b="0" i="0">
                <a:solidFill>
                  <a:srgbClr val="000000"/>
                </a:solidFill>
                <a:effectLst/>
                <a:latin typeface="Arial" panose="020B0604020202020204" pitchFamily="34" charset="0"/>
                <a:cs typeface="Arial" panose="020B0604020202020204" pitchFamily="34" charset="0"/>
              </a:rPr>
              <a:t>trong UML, mỗi lớp được biểu diễn bởi hình chữ nhật gồm 3 phần:</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tên lớp, các thuộc tính và các phương thức.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 </a:t>
            </a:r>
            <a:r>
              <a:rPr lang="vi-VN" sz="2400" b="1" i="1">
                <a:solidFill>
                  <a:srgbClr val="000000"/>
                </a:solidFill>
                <a:effectLst/>
                <a:latin typeface="Arial" panose="020B0604020202020204" pitchFamily="34" charset="0"/>
                <a:cs typeface="Arial" panose="020B0604020202020204" pitchFamily="34" charset="0"/>
              </a:rPr>
              <a:t>Thuộc tính</a:t>
            </a:r>
            <a:r>
              <a:rPr lang="vi-VN" sz="2400" b="0" i="0">
                <a:solidFill>
                  <a:srgbClr val="000000"/>
                </a:solidFill>
                <a:effectLst/>
                <a:latin typeface="Arial" panose="020B0604020202020204" pitchFamily="34" charset="0"/>
                <a:cs typeface="Arial" panose="020B0604020202020204" pitchFamily="34" charset="0"/>
              </a:rPr>
              <a:t>: các thuộc tính trong biểu đồ lớp được biểu diễn theo cấu trúc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chung như sau:</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1">
                <a:solidFill>
                  <a:srgbClr val="000000"/>
                </a:solidFill>
                <a:effectLst/>
                <a:latin typeface="Arial" panose="020B0604020202020204" pitchFamily="34" charset="0"/>
                <a:cs typeface="Arial" panose="020B0604020202020204" pitchFamily="34" charset="0"/>
              </a:rPr>
              <a:t>phạm_vi tên : kiểu số_đối_tượng = mặc_định (Giá_ trị_giới_hạn )</a:t>
            </a:r>
            <a:endParaRPr lang="en-US" sz="2400" b="0" i="1">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400" b="0" i="0">
                <a:solidFill>
                  <a:srgbClr val="000000"/>
                </a:solidFill>
                <a:effectLst/>
                <a:latin typeface="Arial" panose="020B0604020202020204" pitchFamily="34" charset="0"/>
                <a:cs typeface="Arial" panose="020B0604020202020204" pitchFamily="34" charset="0"/>
              </a:rPr>
              <a:t>Trong đó:</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1">
                <a:solidFill>
                  <a:srgbClr val="000000"/>
                </a:solidFill>
                <a:effectLst/>
                <a:latin typeface="Arial" panose="020B0604020202020204" pitchFamily="34" charset="0"/>
                <a:cs typeface="Arial" panose="020B0604020202020204" pitchFamily="34" charset="0"/>
              </a:rPr>
              <a:t>phạm_vi </a:t>
            </a:r>
            <a:r>
              <a:rPr lang="vi-VN" sz="2000" b="0" i="0">
                <a:solidFill>
                  <a:srgbClr val="000000"/>
                </a:solidFill>
                <a:effectLst/>
                <a:latin typeface="Arial" panose="020B0604020202020204" pitchFamily="34" charset="0"/>
                <a:cs typeface="Arial" panose="020B0604020202020204" pitchFamily="34" charset="0"/>
              </a:rPr>
              <a:t>cho biết phạm vi truy nhập của thuộc tính. Có ba kiểu xác định</a:t>
            </a:r>
            <a:r>
              <a:rPr lang="en-US" sz="2000" b="0" i="0">
                <a:solidFill>
                  <a:srgbClr val="000000"/>
                </a:solidFill>
                <a:effectLst/>
                <a:latin typeface="Arial" panose="020B0604020202020204" pitchFamily="34" charset="0"/>
                <a:cs typeface="Arial" panose="020B0604020202020204" pitchFamily="34" charset="0"/>
              </a:rPr>
              <a:t> </a:t>
            </a:r>
            <a:r>
              <a:rPr lang="vi-VN" sz="2000" b="0" i="0">
                <a:solidFill>
                  <a:srgbClr val="000000"/>
                </a:solidFill>
                <a:effectLst/>
                <a:latin typeface="Arial" panose="020B0604020202020204" pitchFamily="34" charset="0"/>
                <a:cs typeface="Arial" panose="020B0604020202020204" pitchFamily="34" charset="0"/>
              </a:rPr>
              <a:t>thuộc tính phổ biến là:</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public</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protected</a:t>
            </a:r>
            <a:r>
              <a:rPr lang="vi-VN" sz="2000">
                <a:latin typeface="Arial" panose="020B0604020202020204" pitchFamily="34" charset="0"/>
                <a:cs typeface="Arial" panose="020B0604020202020204" pitchFamily="34" charset="0"/>
              </a:rPr>
              <a:t> </a:t>
            </a:r>
            <a:endParaRPr lang="en-US" sz="2000">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kiểu private.</a:t>
            </a:r>
            <a:endParaRPr lang="en-US" sz="2000" b="0" i="0">
              <a:solidFill>
                <a:srgbClr val="000000"/>
              </a:solidFill>
              <a:effectLst/>
              <a:latin typeface="Arial" panose="020B0604020202020204" pitchFamily="34" charset="0"/>
              <a:cs typeface="Arial" panose="020B0604020202020204" pitchFamily="34" charset="0"/>
            </a:endParaRPr>
          </a:p>
          <a:p>
            <a:pPr algn="just">
              <a:spcBef>
                <a:spcPts val="600"/>
              </a:spcBef>
            </a:pPr>
            <a:r>
              <a:rPr lang="vi-VN" sz="2000" b="0" i="0">
                <a:solidFill>
                  <a:srgbClr val="000000"/>
                </a:solidFill>
                <a:effectLst/>
                <a:latin typeface="Arial" panose="020B0604020202020204" pitchFamily="34" charset="0"/>
                <a:cs typeface="Arial" panose="020B0604020202020204" pitchFamily="34" charset="0"/>
              </a:rPr>
              <a:t>~: thuộc tính được phép truy nhập tới từ các lớp trong cùng package</a:t>
            </a:r>
            <a:endParaRPr lang="en-US" sz="20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FDA9BB5-29A6-8BFF-8058-14CB85C912B4}"/>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4151944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AB657-9D1D-E25C-B029-B26F7E3C1A7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47</a:t>
            </a:fld>
            <a:endParaRPr lang="en-US" spc="-5" dirty="0"/>
          </a:p>
        </p:txBody>
      </p:sp>
      <p:sp>
        <p:nvSpPr>
          <p:cNvPr id="5" name="TextBox 4">
            <a:extLst>
              <a:ext uri="{FF2B5EF4-FFF2-40B4-BE49-F238E27FC236}">
                <a16:creationId xmlns:a16="http://schemas.microsoft.com/office/drawing/2014/main" id="{63737979-5243-6051-5A1B-B04D67BF7753}"/>
              </a:ext>
            </a:extLst>
          </p:cNvPr>
          <p:cNvSpPr txBox="1"/>
          <p:nvPr/>
        </p:nvSpPr>
        <p:spPr>
          <a:xfrm>
            <a:off x="354571" y="833745"/>
            <a:ext cx="9196857" cy="5509200"/>
          </a:xfrm>
          <a:prstGeom prst="rect">
            <a:avLst/>
          </a:prstGeom>
          <a:noFill/>
        </p:spPr>
        <p:txBody>
          <a:bodyPr wrap="square" rtlCol="0">
            <a:spAutoFit/>
          </a:bodyPr>
          <a:lstStyle/>
          <a:p>
            <a:pPr algn="just">
              <a:spcBef>
                <a:spcPts val="600"/>
              </a:spcBef>
            </a:pPr>
            <a:r>
              <a:rPr lang="vi-VN" sz="2400" b="0" i="0">
                <a:solidFill>
                  <a:srgbClr val="000000"/>
                </a:solidFill>
                <a:effectLst/>
              </a:rPr>
              <a:t>Các phạm vi của thuộc tính có thể được biểu diễn dưới dạng ký hiệu (+, #, -,</a:t>
            </a:r>
            <a:r>
              <a:rPr lang="en-US" sz="2400" b="0" i="0">
                <a:solidFill>
                  <a:srgbClr val="000000"/>
                </a:solidFill>
                <a:effectLst/>
              </a:rPr>
              <a:t> </a:t>
            </a:r>
            <a:r>
              <a:rPr lang="vi-VN" sz="2400" b="0" i="0">
                <a:solidFill>
                  <a:srgbClr val="000000"/>
                </a:solidFill>
                <a:effectLst/>
              </a:rPr>
              <a:t>~) hoặc biểu diễn dưới dạng các từ khoá (public, protected, private).</a:t>
            </a:r>
            <a:endParaRPr lang="en-US" sz="2400" b="0" i="0">
              <a:solidFill>
                <a:srgbClr val="000000"/>
              </a:solidFill>
              <a:effectLst/>
            </a:endParaRPr>
          </a:p>
          <a:p>
            <a:pPr algn="just">
              <a:spcBef>
                <a:spcPts val="600"/>
              </a:spcBef>
            </a:pPr>
            <a:r>
              <a:rPr lang="vi-VN" sz="2400" b="0" i="1">
                <a:solidFill>
                  <a:srgbClr val="00B050"/>
                </a:solidFill>
                <a:effectLst/>
              </a:rPr>
              <a:t>Tên:</a:t>
            </a:r>
            <a:r>
              <a:rPr lang="vi-VN" sz="2400" b="0" i="1">
                <a:solidFill>
                  <a:srgbClr val="000000"/>
                </a:solidFill>
                <a:effectLst/>
              </a:rPr>
              <a:t> </a:t>
            </a:r>
            <a:r>
              <a:rPr lang="vi-VN" sz="2400" b="0" i="0">
                <a:solidFill>
                  <a:srgbClr val="000000"/>
                </a:solidFill>
                <a:effectLst/>
              </a:rPr>
              <a:t>là xâu ký tự biểu diễn tên thuộc tính.</a:t>
            </a:r>
            <a:endParaRPr lang="en-US" sz="2400" b="0" i="0">
              <a:solidFill>
                <a:srgbClr val="000000"/>
              </a:solidFill>
              <a:effectLst/>
            </a:endParaRPr>
          </a:p>
          <a:p>
            <a:pPr algn="just">
              <a:spcBef>
                <a:spcPts val="600"/>
              </a:spcBef>
            </a:pPr>
            <a:r>
              <a:rPr lang="vi-VN" sz="2400" b="0" i="1">
                <a:solidFill>
                  <a:srgbClr val="00B050"/>
                </a:solidFill>
                <a:effectLst/>
              </a:rPr>
              <a:t>kiểu:</a:t>
            </a:r>
            <a:r>
              <a:rPr lang="vi-VN" sz="2400" b="0" i="1">
                <a:solidFill>
                  <a:srgbClr val="000000"/>
                </a:solidFill>
                <a:effectLst/>
              </a:rPr>
              <a:t> </a:t>
            </a:r>
            <a:r>
              <a:rPr lang="vi-VN" sz="2400" b="0" i="0">
                <a:solidFill>
                  <a:srgbClr val="000000"/>
                </a:solidFill>
                <a:effectLst/>
              </a:rPr>
              <a:t>là kiểu dữ liệu của thuộc tính.</a:t>
            </a:r>
            <a:endParaRPr lang="en-US" sz="2400" b="0" i="0">
              <a:solidFill>
                <a:srgbClr val="000000"/>
              </a:solidFill>
              <a:effectLst/>
            </a:endParaRPr>
          </a:p>
          <a:p>
            <a:pPr algn="just">
              <a:spcBef>
                <a:spcPts val="600"/>
              </a:spcBef>
            </a:pPr>
            <a:r>
              <a:rPr lang="vi-VN" sz="2400" b="0" i="1">
                <a:solidFill>
                  <a:srgbClr val="00B050"/>
                </a:solidFill>
                <a:effectLst/>
              </a:rPr>
              <a:t>số_đối_tượng</a:t>
            </a:r>
            <a:r>
              <a:rPr lang="vi-VN" sz="2400" b="0" i="1">
                <a:solidFill>
                  <a:srgbClr val="000000"/>
                </a:solidFill>
                <a:effectLst/>
              </a:rPr>
              <a:t>: </a:t>
            </a:r>
            <a:r>
              <a:rPr lang="vi-VN" sz="2400" b="0" i="0">
                <a:solidFill>
                  <a:srgbClr val="000000"/>
                </a:solidFill>
                <a:effectLst/>
              </a:rPr>
              <a:t>chỉ ra số đối tượng khai báo cho thuộc tính ứng với một</a:t>
            </a:r>
            <a:endParaRPr lang="en-US" sz="2400" b="0" i="0">
              <a:solidFill>
                <a:srgbClr val="000000"/>
              </a:solidFill>
              <a:effectLst/>
            </a:endParaRPr>
          </a:p>
          <a:p>
            <a:pPr algn="just">
              <a:spcBef>
                <a:spcPts val="600"/>
              </a:spcBef>
            </a:pPr>
            <a:r>
              <a:rPr lang="vi-VN" sz="2400" b="0" i="1">
                <a:solidFill>
                  <a:srgbClr val="00B050"/>
                </a:solidFill>
                <a:effectLst/>
              </a:rPr>
              <a:t>mặc_định</a:t>
            </a:r>
            <a:r>
              <a:rPr lang="vi-VN" sz="2400" b="0" i="1">
                <a:solidFill>
                  <a:srgbClr val="000000"/>
                </a:solidFill>
                <a:effectLst/>
              </a:rPr>
              <a:t>: </a:t>
            </a:r>
            <a:r>
              <a:rPr lang="vi-VN" sz="2400" b="0" i="0">
                <a:solidFill>
                  <a:srgbClr val="000000"/>
                </a:solidFill>
                <a:effectLst/>
              </a:rPr>
              <a:t>là giá trị khởi đầu mặc định (nếu có) của thuộc tính.</a:t>
            </a:r>
            <a:endParaRPr lang="en-US" sz="2400" b="0" i="0">
              <a:solidFill>
                <a:srgbClr val="000000"/>
              </a:solidFill>
              <a:effectLst/>
            </a:endParaRPr>
          </a:p>
          <a:p>
            <a:pPr algn="just">
              <a:spcBef>
                <a:spcPts val="600"/>
              </a:spcBef>
            </a:pPr>
            <a:r>
              <a:rPr lang="vi-VN" sz="2400" b="0" i="1">
                <a:solidFill>
                  <a:srgbClr val="00B050"/>
                </a:solidFill>
                <a:effectLst/>
              </a:rPr>
              <a:t>Giá_ trị_giới_hạn</a:t>
            </a:r>
            <a:r>
              <a:rPr lang="vi-VN" sz="2400" b="0" i="1">
                <a:solidFill>
                  <a:srgbClr val="000000"/>
                </a:solidFill>
                <a:effectLst/>
              </a:rPr>
              <a:t>: </a:t>
            </a:r>
            <a:r>
              <a:rPr lang="vi-VN" sz="2400" b="0" i="0">
                <a:solidFill>
                  <a:srgbClr val="000000"/>
                </a:solidFill>
                <a:effectLst/>
              </a:rPr>
              <a:t>là giới hạn các giá trị cho thuộc tính (thông tin này</a:t>
            </a:r>
            <a:endParaRPr lang="en-US" sz="2400" b="0" i="0">
              <a:solidFill>
                <a:srgbClr val="000000"/>
              </a:solidFill>
              <a:effectLst/>
            </a:endParaRPr>
          </a:p>
          <a:p>
            <a:pPr algn="just">
              <a:spcBef>
                <a:spcPts val="600"/>
              </a:spcBef>
            </a:pPr>
            <a:r>
              <a:rPr lang="vi-VN" sz="2400" b="0" i="0">
                <a:solidFill>
                  <a:srgbClr val="000000"/>
                </a:solidFill>
                <a:effectLst/>
              </a:rPr>
              <a:t>không bắt buộc).</a:t>
            </a:r>
            <a:endParaRPr lang="en-US" sz="2400" b="0" i="0">
              <a:solidFill>
                <a:srgbClr val="000000"/>
              </a:solidFill>
              <a:effectLst/>
            </a:endParaRPr>
          </a:p>
          <a:p>
            <a:pPr algn="just">
              <a:spcBef>
                <a:spcPts val="600"/>
              </a:spcBef>
            </a:pPr>
            <a:r>
              <a:rPr lang="vi-VN" sz="2400" b="0" i="1">
                <a:solidFill>
                  <a:srgbClr val="000000"/>
                </a:solidFill>
                <a:effectLst/>
              </a:rPr>
              <a:t>Ví dụ </a:t>
            </a:r>
            <a:r>
              <a:rPr lang="vi-VN" sz="2400" b="0" i="0">
                <a:solidFill>
                  <a:srgbClr val="000000"/>
                </a:solidFill>
                <a:effectLst/>
              </a:rPr>
              <a:t>một khai báo thuộc tính đầy đủ:</a:t>
            </a:r>
            <a:endParaRPr lang="en-US" sz="2400" b="0" i="0">
              <a:solidFill>
                <a:srgbClr val="000000"/>
              </a:solidFill>
              <a:effectLst/>
            </a:endParaRPr>
          </a:p>
          <a:p>
            <a:pPr algn="just">
              <a:spcBef>
                <a:spcPts val="600"/>
              </a:spcBef>
            </a:pPr>
            <a:r>
              <a:rPr lang="vi-VN" sz="2400" b="0" i="1">
                <a:solidFill>
                  <a:srgbClr val="000000"/>
                </a:solidFill>
                <a:effectLst/>
              </a:rPr>
              <a:t>purchaseDate:Date[1] =”01-01-2000” (Saturday)</a:t>
            </a:r>
            <a:r>
              <a:rPr lang="vi-VN" sz="2400"/>
              <a:t> </a:t>
            </a:r>
            <a:endParaRPr lang="en-US" sz="2400"/>
          </a:p>
        </p:txBody>
      </p:sp>
      <p:sp>
        <p:nvSpPr>
          <p:cNvPr id="2" name="Title 1">
            <a:extLst>
              <a:ext uri="{FF2B5EF4-FFF2-40B4-BE49-F238E27FC236}">
                <a16:creationId xmlns:a16="http://schemas.microsoft.com/office/drawing/2014/main" id="{1ADF53EF-E220-6AE7-AD59-0A6EA555135D}"/>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92687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48</a:t>
            </a:fld>
            <a:endParaRPr lang="en-US" spc="-5" dirty="0"/>
          </a:p>
        </p:txBody>
      </p:sp>
      <p:sp>
        <p:nvSpPr>
          <p:cNvPr id="5" name="TextBox 4">
            <a:extLst>
              <a:ext uri="{FF2B5EF4-FFF2-40B4-BE49-F238E27FC236}">
                <a16:creationId xmlns:a16="http://schemas.microsoft.com/office/drawing/2014/main" id="{8DE71E47-2D78-F2C9-6007-AB015F39583F}"/>
              </a:ext>
            </a:extLst>
          </p:cNvPr>
          <p:cNvSpPr txBox="1"/>
          <p:nvPr/>
        </p:nvSpPr>
        <p:spPr>
          <a:xfrm>
            <a:off x="375683" y="805299"/>
            <a:ext cx="9154633" cy="5601533"/>
          </a:xfrm>
          <a:prstGeom prst="rect">
            <a:avLst/>
          </a:prstGeom>
          <a:noFill/>
        </p:spPr>
        <p:txBody>
          <a:bodyPr wrap="square" rtlCol="0">
            <a:spAutoFit/>
          </a:bodyPr>
          <a:lstStyle/>
          <a:p>
            <a:pPr algn="just">
              <a:spcBef>
                <a:spcPts val="600"/>
              </a:spcBef>
              <a:spcAft>
                <a:spcPts val="600"/>
              </a:spcAft>
            </a:pPr>
            <a:r>
              <a:rPr lang="vi-VN" sz="2400" b="1" i="1">
                <a:solidFill>
                  <a:srgbClr val="000000"/>
                </a:solidFill>
                <a:effectLst/>
                <a:latin typeface="Arial" panose="020B0604020202020204" pitchFamily="34" charset="0"/>
                <a:cs typeface="Arial" panose="020B0604020202020204" pitchFamily="34" charset="0"/>
              </a:rPr>
              <a:t>Phương thức (method): </a:t>
            </a:r>
            <a:r>
              <a:rPr lang="vi-VN" sz="2400" b="0" i="0">
                <a:solidFill>
                  <a:srgbClr val="000000"/>
                </a:solidFill>
                <a:effectLst/>
                <a:latin typeface="Arial" panose="020B0604020202020204" pitchFamily="34" charset="0"/>
                <a:cs typeface="Arial" panose="020B0604020202020204" pitchFamily="34" charset="0"/>
              </a:rPr>
              <a:t>các phương thức trong UML được biểu diễn theo cấu</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trúc chung như sau [UNG]:</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1">
                <a:solidFill>
                  <a:srgbClr val="000000"/>
                </a:solidFill>
                <a:effectLst/>
                <a:latin typeface="Arial" panose="020B0604020202020204" pitchFamily="34" charset="0"/>
                <a:cs typeface="Arial" panose="020B0604020202020204" pitchFamily="34" charset="0"/>
              </a:rPr>
              <a:t>phạm_vi tên(danh_s ách_tham_số): kiểu_trả_lại { ki ểu_ph ương_thức}</a:t>
            </a:r>
            <a:endParaRPr lang="en-US" sz="2400" b="0" i="1">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Trong đó:</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1">
                <a:solidFill>
                  <a:srgbClr val="000000"/>
                </a:solidFill>
                <a:effectLst/>
                <a:latin typeface="Arial" panose="020B0604020202020204" pitchFamily="34" charset="0"/>
                <a:cs typeface="Arial" panose="020B0604020202020204" pitchFamily="34" charset="0"/>
              </a:rPr>
              <a:t>visibility </a:t>
            </a:r>
            <a:r>
              <a:rPr lang="vi-VN" sz="2400" b="0" i="0">
                <a:solidFill>
                  <a:srgbClr val="000000"/>
                </a:solidFill>
                <a:effectLst/>
                <a:latin typeface="Arial" panose="020B0604020202020204" pitchFamily="34" charset="0"/>
                <a:cs typeface="Arial" panose="020B0604020202020204" pitchFamily="34" charset="0"/>
              </a:rPr>
              <a:t>biểu diễn phạm vi cho phương thức. Giống như đối với thuộc tính,</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có ba dạng kiểu xác định cơ bản cho phương thức là:</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public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protected</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kiểu private</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phương thức được phép truy nhập tới từ các lớp trong cùng package</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820337C-892F-29A0-9CEA-AB4DC83C67AA}"/>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828936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49</a:t>
            </a:fld>
            <a:endParaRPr lang="en-US" spc="-5" dirty="0"/>
          </a:p>
        </p:txBody>
      </p:sp>
      <p:sp>
        <p:nvSpPr>
          <p:cNvPr id="2" name="TextBox 1">
            <a:extLst>
              <a:ext uri="{FF2B5EF4-FFF2-40B4-BE49-F238E27FC236}">
                <a16:creationId xmlns:a16="http://schemas.microsoft.com/office/drawing/2014/main" id="{68197232-6C29-509A-E5E8-7FFB45AFFE9C}"/>
              </a:ext>
            </a:extLst>
          </p:cNvPr>
          <p:cNvSpPr txBox="1"/>
          <p:nvPr/>
        </p:nvSpPr>
        <p:spPr>
          <a:xfrm>
            <a:off x="450722" y="1073888"/>
            <a:ext cx="9129213" cy="5139869"/>
          </a:xfrm>
          <a:prstGeom prst="rect">
            <a:avLst/>
          </a:prstGeom>
          <a:noFill/>
        </p:spPr>
        <p:txBody>
          <a:bodyPr wrap="square" rtlCol="0">
            <a:spAutoFit/>
          </a:bodyPr>
          <a:lstStyle/>
          <a:p>
            <a:pPr>
              <a:spcBef>
                <a:spcPts val="600"/>
              </a:spcBef>
            </a:pPr>
            <a:r>
              <a:rPr lang="vi-VN" sz="2400" b="0" i="1">
                <a:solidFill>
                  <a:srgbClr val="00B050"/>
                </a:solidFill>
                <a:effectLst/>
              </a:rPr>
              <a:t>tên</a:t>
            </a:r>
            <a:r>
              <a:rPr lang="vi-VN" sz="2400" b="0" i="1">
                <a:solidFill>
                  <a:srgbClr val="000000"/>
                </a:solidFill>
                <a:effectLst/>
              </a:rPr>
              <a:t> </a:t>
            </a:r>
            <a:r>
              <a:rPr lang="vi-VN" sz="2400" b="0" i="0">
                <a:solidFill>
                  <a:srgbClr val="000000"/>
                </a:solidFill>
                <a:effectLst/>
              </a:rPr>
              <a:t>là xâu ký tự xác định tên của phương thức.</a:t>
            </a:r>
            <a:endParaRPr lang="en-US" sz="2400" b="0" i="0">
              <a:solidFill>
                <a:srgbClr val="000000"/>
              </a:solidFill>
              <a:effectLst/>
            </a:endParaRPr>
          </a:p>
          <a:p>
            <a:pPr>
              <a:spcBef>
                <a:spcPts val="600"/>
              </a:spcBef>
            </a:pPr>
            <a:r>
              <a:rPr lang="vi-VN" sz="2400" b="0" i="1">
                <a:solidFill>
                  <a:srgbClr val="00B050"/>
                </a:solidFill>
                <a:effectLst/>
              </a:rPr>
              <a:t>kiểu_trả_lại: </a:t>
            </a:r>
            <a:r>
              <a:rPr lang="vi-VN" sz="2400" b="0" i="0">
                <a:solidFill>
                  <a:srgbClr val="000000"/>
                </a:solidFill>
                <a:effectLst/>
              </a:rPr>
              <a:t>chỉ ra kiểu giá trị trả về của phương thức.</a:t>
            </a:r>
            <a:endParaRPr lang="en-US" sz="2400" b="0" i="0">
              <a:solidFill>
                <a:srgbClr val="000000"/>
              </a:solidFill>
              <a:effectLst/>
            </a:endParaRPr>
          </a:p>
          <a:p>
            <a:pPr algn="just">
              <a:spcBef>
                <a:spcPts val="600"/>
              </a:spcBef>
            </a:pPr>
            <a:r>
              <a:rPr lang="vi-VN" sz="2400" b="0" i="1">
                <a:solidFill>
                  <a:srgbClr val="00B050"/>
                </a:solidFill>
                <a:effectLst/>
              </a:rPr>
              <a:t>danh_sách_tham_số: </a:t>
            </a:r>
            <a:r>
              <a:rPr lang="vi-VN" sz="2400" b="0" i="0">
                <a:solidFill>
                  <a:srgbClr val="000000"/>
                </a:solidFill>
                <a:effectLst/>
              </a:rPr>
              <a:t>biểu diễn danh sách các tham số trong khai báo của</a:t>
            </a:r>
            <a:r>
              <a:rPr lang="en-US" sz="2400" b="0" i="0">
                <a:solidFill>
                  <a:srgbClr val="000000"/>
                </a:solidFill>
                <a:effectLst/>
              </a:rPr>
              <a:t> </a:t>
            </a:r>
            <a:r>
              <a:rPr lang="vi-VN" sz="2400" b="0" i="0">
                <a:solidFill>
                  <a:srgbClr val="000000"/>
                </a:solidFill>
                <a:effectLst/>
              </a:rPr>
              <a:t>phương thức. Mỗi tham số được biểu diễn dưới dạng chung: tên tham số:</a:t>
            </a:r>
            <a:endParaRPr lang="en-US" sz="2400" b="0" i="0">
              <a:solidFill>
                <a:srgbClr val="000000"/>
              </a:solidFill>
              <a:effectLst/>
            </a:endParaRPr>
          </a:p>
          <a:p>
            <a:pPr algn="just">
              <a:spcBef>
                <a:spcPts val="600"/>
              </a:spcBef>
            </a:pPr>
            <a:r>
              <a:rPr lang="vi-VN" sz="2400" b="0" i="1">
                <a:solidFill>
                  <a:srgbClr val="00B050"/>
                </a:solidFill>
                <a:effectLst/>
              </a:rPr>
              <a:t>kiểu giá trị </a:t>
            </a:r>
            <a:r>
              <a:rPr lang="vi-VN" sz="2400" b="0" i="1">
                <a:solidFill>
                  <a:srgbClr val="000000"/>
                </a:solidFill>
                <a:effectLst/>
              </a:rPr>
              <a:t>= giá trị mặc định.</a:t>
            </a:r>
            <a:endParaRPr lang="en-US" sz="2400" b="0" i="1">
              <a:solidFill>
                <a:srgbClr val="000000"/>
              </a:solidFill>
              <a:effectLst/>
            </a:endParaRPr>
          </a:p>
          <a:p>
            <a:pPr algn="just">
              <a:spcBef>
                <a:spcPts val="600"/>
              </a:spcBef>
            </a:pPr>
            <a:r>
              <a:rPr lang="vi-VN" sz="2400" b="0" i="1">
                <a:solidFill>
                  <a:srgbClr val="00B050"/>
                </a:solidFill>
                <a:effectLst/>
              </a:rPr>
              <a:t>kiểu_ph ương_thức</a:t>
            </a:r>
            <a:r>
              <a:rPr lang="vi-VN" sz="2400" b="0" i="1">
                <a:solidFill>
                  <a:srgbClr val="000000"/>
                </a:solidFill>
                <a:effectLst/>
              </a:rPr>
              <a:t>: </a:t>
            </a:r>
            <a:r>
              <a:rPr lang="vi-VN" sz="2400" b="0" i="0">
                <a:solidFill>
                  <a:srgbClr val="000000"/>
                </a:solidFill>
                <a:effectLst/>
              </a:rPr>
              <a:t>không bắt buộc, cho biết kiểu phương thức.</a:t>
            </a:r>
            <a:endParaRPr lang="en-US" sz="2400" b="0" i="0">
              <a:solidFill>
                <a:srgbClr val="000000"/>
              </a:solidFill>
              <a:effectLst/>
            </a:endParaRPr>
          </a:p>
          <a:p>
            <a:pPr algn="just">
              <a:spcBef>
                <a:spcPts val="600"/>
              </a:spcBef>
            </a:pPr>
            <a:r>
              <a:rPr lang="vi-VN" sz="2400" b="0" i="0">
                <a:solidFill>
                  <a:srgbClr val="000000"/>
                </a:solidFill>
                <a:effectLst/>
              </a:rPr>
              <a:t>Phương</a:t>
            </a:r>
            <a:r>
              <a:rPr lang="en-US" sz="2400">
                <a:solidFill>
                  <a:srgbClr val="000000"/>
                </a:solidFill>
              </a:rPr>
              <a:t> </a:t>
            </a:r>
            <a:r>
              <a:rPr lang="vi-VN" sz="2400" b="0" i="0">
                <a:solidFill>
                  <a:srgbClr val="000000"/>
                </a:solidFill>
                <a:effectLst/>
              </a:rPr>
              <a:t>thức có thể nhận một trong các kiểu đặc biệt sau:</a:t>
            </a:r>
            <a:r>
              <a:rPr lang="en-US" sz="2400" b="0" i="0">
                <a:solidFill>
                  <a:srgbClr val="000000"/>
                </a:solidFill>
                <a:effectLst/>
              </a:rPr>
              <a:t> </a:t>
            </a:r>
            <a:r>
              <a:rPr lang="vi-VN" sz="2400" b="0" i="1">
                <a:solidFill>
                  <a:srgbClr val="00B050"/>
                </a:solidFill>
                <a:effectLst/>
              </a:rPr>
              <a:t>abstract</a:t>
            </a:r>
            <a:r>
              <a:rPr lang="vi-VN" sz="2400" b="0" i="0">
                <a:solidFill>
                  <a:srgbClr val="00B050"/>
                </a:solidFill>
                <a:effectLst/>
              </a:rPr>
              <a:t>:</a:t>
            </a:r>
            <a:r>
              <a:rPr lang="vi-VN" sz="2400" b="0" i="0">
                <a:solidFill>
                  <a:srgbClr val="000000"/>
                </a:solidFill>
                <a:effectLst/>
              </a:rPr>
              <a:t> phương thức kiểu trừu tượng</a:t>
            </a:r>
            <a:endParaRPr lang="en-US" sz="2400">
              <a:solidFill>
                <a:srgbClr val="000000"/>
              </a:solidFill>
            </a:endParaRPr>
          </a:p>
          <a:p>
            <a:pPr algn="just">
              <a:spcBef>
                <a:spcPts val="600"/>
              </a:spcBef>
            </a:pPr>
            <a:r>
              <a:rPr lang="vi-VN" sz="2400" b="0" i="1">
                <a:solidFill>
                  <a:srgbClr val="00B050"/>
                </a:solidFill>
                <a:effectLst/>
              </a:rPr>
              <a:t>query</a:t>
            </a:r>
            <a:r>
              <a:rPr lang="vi-VN" sz="2400" b="0" i="0">
                <a:solidFill>
                  <a:srgbClr val="00B050"/>
                </a:solidFill>
                <a:effectLst/>
              </a:rPr>
              <a:t>:</a:t>
            </a:r>
            <a:r>
              <a:rPr lang="vi-VN" sz="2400" b="0" i="0">
                <a:solidFill>
                  <a:srgbClr val="000000"/>
                </a:solidFill>
                <a:effectLst/>
              </a:rPr>
              <a:t> phương thức kiểu truy vấn.</a:t>
            </a:r>
            <a:r>
              <a:rPr lang="vi-VN" sz="2400"/>
              <a:t> </a:t>
            </a:r>
            <a:endParaRPr lang="en-US" sz="2400"/>
          </a:p>
          <a:p>
            <a:pPr algn="just">
              <a:spcBef>
                <a:spcPts val="600"/>
              </a:spcBef>
            </a:pPr>
            <a:r>
              <a:rPr lang="vi-VN" sz="2400" b="0" i="1">
                <a:solidFill>
                  <a:srgbClr val="000000"/>
                </a:solidFill>
                <a:effectLst/>
              </a:rPr>
              <a:t>Ví dụ </a:t>
            </a:r>
            <a:r>
              <a:rPr lang="vi-VN" sz="2400" b="0" i="0">
                <a:solidFill>
                  <a:srgbClr val="000000"/>
                </a:solidFill>
                <a:effectLst/>
              </a:rPr>
              <a:t>một khai báo phương thức cho một lớp:</a:t>
            </a:r>
            <a:endParaRPr lang="en-US" sz="2400" b="0" i="0">
              <a:solidFill>
                <a:srgbClr val="000000"/>
              </a:solidFill>
              <a:effectLst/>
            </a:endParaRPr>
          </a:p>
          <a:p>
            <a:pPr algn="just">
              <a:spcBef>
                <a:spcPts val="600"/>
              </a:spcBef>
            </a:pPr>
            <a:r>
              <a:rPr lang="vi-VN" sz="2400" b="0" i="1">
                <a:solidFill>
                  <a:srgbClr val="000000"/>
                </a:solidFill>
                <a:effectLst/>
              </a:rPr>
              <a:t>generatePurchaseList(prodID:int): String</a:t>
            </a:r>
            <a:r>
              <a:rPr lang="vi-VN" sz="2400"/>
              <a:t> </a:t>
            </a:r>
            <a:endParaRPr lang="en-US" sz="2400"/>
          </a:p>
        </p:txBody>
      </p:sp>
      <p:sp>
        <p:nvSpPr>
          <p:cNvPr id="3" name="Title 1">
            <a:extLst>
              <a:ext uri="{FF2B5EF4-FFF2-40B4-BE49-F238E27FC236}">
                <a16:creationId xmlns:a16="http://schemas.microsoft.com/office/drawing/2014/main" id="{7F655A15-94E3-B9E9-4CAB-0119D96153DE}"/>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0479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5050" y="208850"/>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769608" y="1147572"/>
            <a:ext cx="8441854" cy="4602480"/>
          </a:xfrm>
        </p:spPr>
        <p:txBody>
          <a:bodyPr/>
          <a:lstStyle/>
          <a:p>
            <a:pPr marL="0" indent="0" algn="just">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marL="342900" lvl="3" indent="-342900" algn="just">
              <a:lnSpc>
                <a:spcPct val="130000"/>
              </a:lnSpc>
              <a:buFont typeface="Wingdings" pitchFamily="2" charset="2"/>
              <a:buChar char="v"/>
              <a:defRPr/>
            </a:pPr>
            <a:r>
              <a:rPr lang="en-US" sz="2400" dirty="0" err="1">
                <a:latin typeface="Times New Roman" panose="02020603050405020304" pitchFamily="18" charset="0"/>
                <a:cs typeface="Times New Roman" pitchFamily="18" charset="0"/>
              </a:rPr>
              <a:t>Khái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niệm</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thiết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kế</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hệ</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thống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hướng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đối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tượng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được</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hình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thành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khi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xuất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hiện</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các</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ngôn</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ngữ</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lập</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trình</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hướng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đối</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tượng</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bắt</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đầu</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là</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Simula</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và</a:t>
            </a:r>
            <a:r>
              <a:rPr lang="en-US" sz="2400" dirty="0">
                <a:latin typeface="Times New Roman" panose="02020603050405020304" pitchFamily="18" charset="0"/>
                <a:cs typeface="Times New Roman" pitchFamily="18" charset="0"/>
              </a:rPr>
              <a:t> </a:t>
            </a:r>
            <a:r>
              <a:rPr lang="en-US" sz="2400" dirty="0" err="1">
                <a:latin typeface="Times New Roman" panose="02020603050405020304" pitchFamily="18" charset="0"/>
                <a:cs typeface="Times New Roman" pitchFamily="18" charset="0"/>
              </a:rPr>
              <a:t>thời</a:t>
            </a:r>
            <a:r>
              <a:rPr lang="en-US" sz="2400" dirty="0">
                <a:latin typeface="Times New Roman" panose="02020603050405020304" pitchFamily="18" charset="0"/>
                <a:cs typeface="Times New Roman" pitchFamily="18" charset="0"/>
              </a:rPr>
              <a:t> nay </a:t>
            </a:r>
            <a:r>
              <a:rPr lang="en-US" sz="2400" dirty="0" err="1">
                <a:latin typeface="Times New Roman" panose="02020603050405020304" pitchFamily="18" charset="0"/>
                <a:cs typeface="Times New Roman" pitchFamily="18" charset="0"/>
              </a:rPr>
              <a:t>là</a:t>
            </a:r>
            <a:r>
              <a:rPr lang="en-US" sz="2400" dirty="0">
                <a:latin typeface="Times New Roman" panose="02020603050405020304" pitchFamily="18" charset="0"/>
                <a:cs typeface="Times New Roman" pitchFamily="18" charset="0"/>
              </a:rPr>
              <a:t> C++, Java,..</a:t>
            </a:r>
            <a:r>
              <a:rPr lang="en-US" sz="2400" i="1" dirty="0">
                <a:latin typeface="Times New Roman" pitchFamily="18" charset="0"/>
                <a:cs typeface="Times New Roman" pitchFamily="18" charset="0"/>
              </a:rPr>
              <a:t> </a:t>
            </a:r>
          </a:p>
          <a:p>
            <a:pPr marL="342900" lvl="3" indent="-342900" algn="just">
              <a:lnSpc>
                <a:spcPct val="130000"/>
              </a:lnSpc>
              <a:buFont typeface="Wingdings" pitchFamily="2" charset="2"/>
              <a:buChar char="v"/>
              <a:defRPr/>
            </a:pPr>
            <a:r>
              <a:rPr lang="en-US" sz="2400" dirty="0">
                <a:latin typeface="Times New Roman" panose="02020603050405020304" pitchFamily="18" charset="0"/>
                <a:cs typeface="Times New Roman" panose="02020603050405020304" pitchFamily="18" charset="0"/>
              </a:rPr>
              <a:t>UML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Three Amigos</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Grady </a:t>
            </a:r>
            <a:r>
              <a:rPr lang="en-US" sz="2400" i="1" dirty="0" err="1">
                <a:latin typeface="Times New Roman" panose="02020603050405020304" pitchFamily="18" charset="0"/>
                <a:cs typeface="Times New Roman" panose="02020603050405020304" pitchFamily="18" charset="0"/>
              </a:rPr>
              <a:t>Booch</a:t>
            </a:r>
            <a:r>
              <a:rPr lang="en-US" sz="2400" i="1" dirty="0">
                <a:latin typeface="Times New Roman" panose="02020603050405020304" pitchFamily="18" charset="0"/>
                <a:cs typeface="Times New Roman" panose="02020603050405020304" pitchFamily="18" charset="0"/>
              </a:rPr>
              <a:t>, James </a:t>
            </a:r>
            <a:r>
              <a:rPr lang="en-US" sz="2400" i="1" dirty="0" err="1">
                <a:latin typeface="Times New Roman" panose="02020603050405020304" pitchFamily="18" charset="0"/>
                <a:cs typeface="Times New Roman" panose="02020603050405020304" pitchFamily="18" charset="0"/>
              </a:rPr>
              <a:t>Rumbaugh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Ivar Jacobson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tượng</a:t>
            </a:r>
            <a:r>
              <a:rPr lang="en-US" sz="2400" dirty="0">
                <a:latin typeface="Times New Roman" panose="02020603050405020304" pitchFamily="18" charset="0"/>
                <a:cs typeface="Times New Roman" panose="02020603050405020304" pitchFamily="18" charset="0"/>
              </a:rPr>
              <a:t>.</a:t>
            </a:r>
            <a:endParaRPr lang="en-US" sz="2400" i="1"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5</a:t>
            </a:fld>
            <a:endParaRPr lang="en-US">
              <a:solidFill>
                <a:srgbClr val="000066"/>
              </a:solidFill>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4495801"/>
            <a:ext cx="5630061" cy="1819529"/>
          </a:xfrm>
          <a:prstGeom prst="rect">
            <a:avLst/>
          </a:prstGeom>
        </p:spPr>
      </p:pic>
    </p:spTree>
    <p:extLst>
      <p:ext uri="{BB962C8B-B14F-4D97-AF65-F5344CB8AC3E}">
        <p14:creationId xmlns:p14="http://schemas.microsoft.com/office/powerpoint/2010/main" val="2200455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50</a:t>
            </a:fld>
            <a:endParaRPr lang="en-US" spc="-5" dirty="0"/>
          </a:p>
        </p:txBody>
      </p:sp>
      <p:sp>
        <p:nvSpPr>
          <p:cNvPr id="2" name="TextBox 1">
            <a:extLst>
              <a:ext uri="{FF2B5EF4-FFF2-40B4-BE49-F238E27FC236}">
                <a16:creationId xmlns:a16="http://schemas.microsoft.com/office/drawing/2014/main" id="{99CDFECA-5370-8567-C806-5ED72DCEE04F}"/>
              </a:ext>
            </a:extLst>
          </p:cNvPr>
          <p:cNvSpPr txBox="1"/>
          <p:nvPr/>
        </p:nvSpPr>
        <p:spPr>
          <a:xfrm>
            <a:off x="291233" y="992004"/>
            <a:ext cx="9012255" cy="4462760"/>
          </a:xfrm>
          <a:prstGeom prst="rect">
            <a:avLst/>
          </a:prstGeom>
          <a:noFill/>
        </p:spPr>
        <p:txBody>
          <a:bodyPr wrap="square" rtlCol="0">
            <a:spAutoFit/>
          </a:bodyPr>
          <a:lstStyle/>
          <a:p>
            <a:pPr algn="just">
              <a:spcBef>
                <a:spcPts val="600"/>
              </a:spcBef>
            </a:pPr>
            <a:r>
              <a:rPr lang="vi-VN" sz="2400" b="1" i="1">
                <a:solidFill>
                  <a:srgbClr val="000000"/>
                </a:solidFill>
                <a:effectLst/>
              </a:rPr>
              <a:t>Các kiểu lớp trong UML</a:t>
            </a:r>
            <a:endParaRPr lang="en-US" sz="2400" b="1" i="1">
              <a:solidFill>
                <a:srgbClr val="000000"/>
              </a:solidFill>
              <a:effectLst/>
            </a:endParaRPr>
          </a:p>
          <a:p>
            <a:pPr algn="just">
              <a:spcBef>
                <a:spcPts val="600"/>
              </a:spcBef>
            </a:pPr>
            <a:r>
              <a:rPr lang="vi-VN" sz="2400" b="0" i="0">
                <a:solidFill>
                  <a:srgbClr val="000000"/>
                </a:solidFill>
                <a:effectLst/>
              </a:rPr>
              <a:t>UML còn định nghĩa một số kiểu</a:t>
            </a:r>
            <a:r>
              <a:rPr lang="en-US" sz="2400" b="0" i="0">
                <a:solidFill>
                  <a:srgbClr val="000000"/>
                </a:solidFill>
                <a:effectLst/>
              </a:rPr>
              <a:t> </a:t>
            </a:r>
            <a:r>
              <a:rPr lang="vi-VN" sz="2400" b="0" i="0">
                <a:solidFill>
                  <a:srgbClr val="000000"/>
                </a:solidFill>
                <a:effectLst/>
              </a:rPr>
              <a:t>lớp bổ sung gồm:</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Lớp thực thể: </a:t>
            </a:r>
            <a:r>
              <a:rPr lang="vi-VN" sz="2400" b="0" i="0">
                <a:solidFill>
                  <a:srgbClr val="000000"/>
                </a:solidFill>
                <a:effectLst/>
              </a:rPr>
              <a:t>là lớp đại diện cho các thực thể chứa thông tin về các đối tượng</a:t>
            </a:r>
            <a:r>
              <a:rPr lang="en-US" sz="2400" b="0" i="0">
                <a:solidFill>
                  <a:srgbClr val="000000"/>
                </a:solidFill>
                <a:effectLst/>
              </a:rPr>
              <a:t> </a:t>
            </a:r>
            <a:r>
              <a:rPr lang="vi-VN" sz="2400" b="0" i="0">
                <a:solidFill>
                  <a:srgbClr val="000000"/>
                </a:solidFill>
                <a:effectLst/>
              </a:rPr>
              <a:t>xác định nào đó.</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Lớp biên </a:t>
            </a:r>
            <a:r>
              <a:rPr lang="vi-VN" sz="2400" b="0" i="1">
                <a:solidFill>
                  <a:srgbClr val="000000"/>
                </a:solidFill>
                <a:effectLst/>
              </a:rPr>
              <a:t>(lớp giao diện): </a:t>
            </a:r>
            <a:r>
              <a:rPr lang="vi-VN" sz="2400" b="0" i="0">
                <a:solidFill>
                  <a:srgbClr val="000000"/>
                </a:solidFill>
                <a:effectLst/>
              </a:rPr>
              <a:t>là lớp nằm ở ranh giới giữa hệ thống với môi trường</a:t>
            </a:r>
            <a:r>
              <a:rPr lang="en-US" sz="2400" b="0" i="0">
                <a:solidFill>
                  <a:srgbClr val="000000"/>
                </a:solidFill>
                <a:effectLst/>
              </a:rPr>
              <a:t> </a:t>
            </a:r>
            <a:r>
              <a:rPr lang="vi-VN" sz="2400" b="0" i="0">
                <a:solidFill>
                  <a:srgbClr val="000000"/>
                </a:solidFill>
                <a:effectLst/>
              </a:rPr>
              <a:t>bên ngoài, thực hiện vai trò nhận yêu cầu trực tiếp từ các tác nhân và chuyển</a:t>
            </a:r>
            <a:r>
              <a:rPr lang="en-US" sz="2400" b="0" i="0">
                <a:solidFill>
                  <a:srgbClr val="000000"/>
                </a:solidFill>
                <a:effectLst/>
              </a:rPr>
              <a:t> </a:t>
            </a:r>
            <a:r>
              <a:rPr lang="vi-VN" sz="2400" b="0" i="0">
                <a:solidFill>
                  <a:srgbClr val="000000"/>
                </a:solidFill>
                <a:effectLst/>
              </a:rPr>
              <a:t>các yêu cầu đó cho các lớp bên trong hệ thống.</a:t>
            </a:r>
            <a:endParaRPr lang="en-US" sz="2400">
              <a:solidFill>
                <a:srgbClr val="000000"/>
              </a:solidFill>
            </a:endParaRPr>
          </a:p>
          <a:p>
            <a:pPr algn="just">
              <a:spcBef>
                <a:spcPts val="600"/>
              </a:spcBef>
            </a:pPr>
            <a:r>
              <a:rPr lang="vi-VN" sz="2400" b="0" i="0">
                <a:solidFill>
                  <a:srgbClr val="000000"/>
                </a:solidFill>
                <a:effectLst/>
              </a:rPr>
              <a:t>- </a:t>
            </a:r>
            <a:r>
              <a:rPr lang="vi-VN" sz="2400" b="0" i="1">
                <a:solidFill>
                  <a:srgbClr val="00B050"/>
                </a:solidFill>
                <a:effectLst/>
              </a:rPr>
              <a:t>Lớp điều khiển</a:t>
            </a:r>
            <a:r>
              <a:rPr lang="vi-VN" sz="2400" b="0" i="1">
                <a:solidFill>
                  <a:srgbClr val="000000"/>
                </a:solidFill>
                <a:effectLst/>
              </a:rPr>
              <a:t>: </a:t>
            </a:r>
            <a:r>
              <a:rPr lang="vi-VN" sz="2400" b="0" i="0">
                <a:solidFill>
                  <a:srgbClr val="000000"/>
                </a:solidFill>
                <a:effectLst/>
              </a:rPr>
              <a:t>thực hiện các chức năng điều khiển hoạt động của hệ thống</a:t>
            </a:r>
            <a:r>
              <a:rPr lang="en-US" sz="2400" b="0" i="0">
                <a:solidFill>
                  <a:srgbClr val="000000"/>
                </a:solidFill>
                <a:effectLst/>
              </a:rPr>
              <a:t> </a:t>
            </a:r>
            <a:r>
              <a:rPr lang="vi-VN" sz="2400" b="0" i="0">
                <a:solidFill>
                  <a:srgbClr val="000000"/>
                </a:solidFill>
                <a:effectLst/>
              </a:rPr>
              <a:t>ứng với các chức năng cụ thể nào đó với một nhóm các lớp biên hoặc lớp thực</a:t>
            </a:r>
            <a:r>
              <a:rPr lang="en-US" sz="2400" b="0" i="0">
                <a:solidFill>
                  <a:srgbClr val="000000"/>
                </a:solidFill>
                <a:effectLst/>
              </a:rPr>
              <a:t> </a:t>
            </a:r>
            <a:r>
              <a:rPr lang="vi-VN" sz="2400" b="0" i="0">
                <a:solidFill>
                  <a:srgbClr val="000000"/>
                </a:solidFill>
                <a:effectLst/>
              </a:rPr>
              <a:t>thể xác định.</a:t>
            </a:r>
            <a:r>
              <a:rPr lang="vi-VN" sz="2400"/>
              <a:t> </a:t>
            </a:r>
            <a:endParaRPr lang="en-US" sz="2400"/>
          </a:p>
        </p:txBody>
      </p:sp>
      <p:sp>
        <p:nvSpPr>
          <p:cNvPr id="3" name="Title 1">
            <a:extLst>
              <a:ext uri="{FF2B5EF4-FFF2-40B4-BE49-F238E27FC236}">
                <a16:creationId xmlns:a16="http://schemas.microsoft.com/office/drawing/2014/main" id="{5C4EB665-452E-9579-090F-5E7748DC4EA6}"/>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4008369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51</a:t>
            </a:fld>
            <a:endParaRPr lang="en-US" spc="-5" dirty="0"/>
          </a:p>
        </p:txBody>
      </p:sp>
      <p:pic>
        <p:nvPicPr>
          <p:cNvPr id="3" name="Picture 2">
            <a:extLst>
              <a:ext uri="{FF2B5EF4-FFF2-40B4-BE49-F238E27FC236}">
                <a16:creationId xmlns:a16="http://schemas.microsoft.com/office/drawing/2014/main" id="{1A47CFBB-F7B1-8732-05DD-A1012B2E2B45}"/>
              </a:ext>
            </a:extLst>
          </p:cNvPr>
          <p:cNvPicPr>
            <a:picLocks noChangeAspect="1"/>
          </p:cNvPicPr>
          <p:nvPr/>
        </p:nvPicPr>
        <p:blipFill>
          <a:blip r:embed="rId2"/>
          <a:stretch>
            <a:fillRect/>
          </a:stretch>
        </p:blipFill>
        <p:spPr>
          <a:xfrm>
            <a:off x="787801" y="786809"/>
            <a:ext cx="8665534" cy="4284921"/>
          </a:xfrm>
          <a:prstGeom prst="rect">
            <a:avLst/>
          </a:prstGeom>
        </p:spPr>
      </p:pic>
      <p:sp>
        <p:nvSpPr>
          <p:cNvPr id="5" name="TextBox 4">
            <a:extLst>
              <a:ext uri="{FF2B5EF4-FFF2-40B4-BE49-F238E27FC236}">
                <a16:creationId xmlns:a16="http://schemas.microsoft.com/office/drawing/2014/main" id="{03B1D0C8-F6BB-AC3D-47DA-ED3AD2B01A6C}"/>
              </a:ext>
            </a:extLst>
          </p:cNvPr>
          <p:cNvSpPr txBox="1"/>
          <p:nvPr/>
        </p:nvSpPr>
        <p:spPr>
          <a:xfrm>
            <a:off x="2179674" y="5071730"/>
            <a:ext cx="5316279" cy="523220"/>
          </a:xfrm>
          <a:prstGeom prst="rect">
            <a:avLst/>
          </a:prstGeom>
          <a:noFill/>
        </p:spPr>
        <p:txBody>
          <a:bodyPr wrap="square" rtlCol="0">
            <a:spAutoFit/>
          </a:bodyPr>
          <a:lstStyle/>
          <a:p>
            <a:pPr algn="ctr"/>
            <a:r>
              <a:rPr lang="en-US" sz="2800" b="0" i="0">
                <a:solidFill>
                  <a:srgbClr val="000000"/>
                </a:solidFill>
                <a:effectLst/>
                <a:latin typeface="Arial" panose="020B0604020202020204" pitchFamily="34" charset="0"/>
                <a:cs typeface="Arial" panose="020B0604020202020204" pitchFamily="34" charset="0"/>
              </a:rPr>
              <a:t>Các kiểu lớp trong UML</a:t>
            </a:r>
            <a:r>
              <a:rPr lang="en-US" sz="2800">
                <a:latin typeface="Arial" panose="020B0604020202020204" pitchFamily="34" charset="0"/>
                <a:cs typeface="Arial" panose="020B0604020202020204" pitchFamily="34" charset="0"/>
              </a:rPr>
              <a:t> </a:t>
            </a:r>
          </a:p>
        </p:txBody>
      </p:sp>
      <p:sp>
        <p:nvSpPr>
          <p:cNvPr id="2" name="Title 1">
            <a:extLst>
              <a:ext uri="{FF2B5EF4-FFF2-40B4-BE49-F238E27FC236}">
                <a16:creationId xmlns:a16="http://schemas.microsoft.com/office/drawing/2014/main" id="{124FEF17-077B-4E2A-F69D-99F5F83170E4}"/>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108822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52</a:t>
            </a:fld>
            <a:endParaRPr lang="en-US" spc="-5" dirty="0"/>
          </a:p>
        </p:txBody>
      </p:sp>
      <p:sp>
        <p:nvSpPr>
          <p:cNvPr id="2" name="TextBox 1">
            <a:extLst>
              <a:ext uri="{FF2B5EF4-FFF2-40B4-BE49-F238E27FC236}">
                <a16:creationId xmlns:a16="http://schemas.microsoft.com/office/drawing/2014/main" id="{BE2B5CC8-95A9-81D8-6DDB-53EACA716E17}"/>
              </a:ext>
            </a:extLst>
          </p:cNvPr>
          <p:cNvSpPr txBox="1"/>
          <p:nvPr/>
        </p:nvSpPr>
        <p:spPr>
          <a:xfrm>
            <a:off x="262270" y="1052691"/>
            <a:ext cx="9005777" cy="3785652"/>
          </a:xfrm>
          <a:prstGeom prst="rect">
            <a:avLst/>
          </a:prstGeom>
          <a:noFill/>
        </p:spPr>
        <p:txBody>
          <a:bodyPr wrap="square" rtlCol="0">
            <a:spAutoFit/>
          </a:bodyPr>
          <a:lstStyle>
            <a:defPPr>
              <a:defRPr lang="en-US"/>
            </a:defPPr>
            <a:lvl1pPr algn="just">
              <a:defRPr sz="2400" b="0" i="0">
                <a:solidFill>
                  <a:srgbClr val="000000"/>
                </a:solidFill>
                <a:effectLst/>
                <a:latin typeface="TimesNewRomanPSMT"/>
              </a:defRPr>
            </a:lvl1pPr>
          </a:lstStyle>
          <a:p>
            <a:r>
              <a:rPr lang="vi-VN" b="1"/>
              <a:t>Giữa các lớp có các dạng quan hệ cơ bản như sau:</a:t>
            </a:r>
            <a:endParaRPr lang="en-US" b="1"/>
          </a:p>
          <a:p>
            <a:r>
              <a:rPr lang="vi-VN"/>
              <a:t>- </a:t>
            </a:r>
            <a:r>
              <a:rPr lang="vi-VN" i="1">
                <a:solidFill>
                  <a:srgbClr val="00B050"/>
                </a:solidFill>
              </a:rPr>
              <a:t>Quan hệ kết hợp (Association): </a:t>
            </a:r>
            <a:r>
              <a:rPr lang="vi-VN"/>
              <a:t>Một kết hợp (association) là một sự nối kết</a:t>
            </a:r>
            <a:r>
              <a:rPr lang="en-US"/>
              <a:t> </a:t>
            </a:r>
            <a:r>
              <a:rPr lang="vi-VN"/>
              <a:t>giữa các lớp, cũng có nghĩa là sự nối kết giữa các đối tượng của các lớp này.</a:t>
            </a:r>
            <a:endParaRPr lang="en-US"/>
          </a:p>
          <a:p>
            <a:r>
              <a:rPr lang="vi-VN"/>
              <a:t>Mặc định, quan hệ kết hợp được biểu diễn bởi đoạn thẳng 2 chiều nối 2 đối</a:t>
            </a:r>
            <a:r>
              <a:rPr lang="en-US"/>
              <a:t> </a:t>
            </a:r>
            <a:r>
              <a:rPr lang="vi-VN"/>
              <a:t>tượng và có thể kèm theo ngữ nghĩa của quan hệ tại hai đầu của đoạn thẳng.</a:t>
            </a:r>
            <a:endParaRPr lang="en-US"/>
          </a:p>
          <a:p>
            <a:r>
              <a:rPr lang="en-US" i="1" u="sng"/>
              <a:t>V</a:t>
            </a:r>
            <a:r>
              <a:rPr lang="vi-VN" i="1" u="sng"/>
              <a:t>í dụ</a:t>
            </a:r>
            <a:r>
              <a:rPr lang="en-US" i="1"/>
              <a:t>:</a:t>
            </a:r>
            <a:r>
              <a:rPr lang="vi-VN" i="1"/>
              <a:t> </a:t>
            </a:r>
            <a:r>
              <a:rPr lang="vi-VN"/>
              <a:t>Lớp khách hàng có quan hệ kết hợp với lớp sản phẩm.</a:t>
            </a:r>
            <a:r>
              <a:rPr lang="en-US"/>
              <a:t> </a:t>
            </a:r>
            <a:r>
              <a:rPr lang="vi-VN"/>
              <a:t>Ngữ nghĩa của quan hệ này thể hiện ở chỗ: khách hàng mua sản phẩm, còn</a:t>
            </a:r>
            <a:r>
              <a:rPr lang="en-US"/>
              <a:t> </a:t>
            </a:r>
            <a:r>
              <a:rPr lang="vi-VN"/>
              <a:t>sản phẩm được bán cho khách hàng. </a:t>
            </a:r>
            <a:endParaRPr lang="en-US"/>
          </a:p>
        </p:txBody>
      </p:sp>
      <p:sp>
        <p:nvSpPr>
          <p:cNvPr id="5" name="TextBox 4">
            <a:extLst>
              <a:ext uri="{FF2B5EF4-FFF2-40B4-BE49-F238E27FC236}">
                <a16:creationId xmlns:a16="http://schemas.microsoft.com/office/drawing/2014/main" id="{8781494E-60A8-7D7A-A1C2-8DC47F536916}"/>
              </a:ext>
            </a:extLst>
          </p:cNvPr>
          <p:cNvSpPr txBox="1"/>
          <p:nvPr/>
        </p:nvSpPr>
        <p:spPr>
          <a:xfrm>
            <a:off x="2681177" y="157402"/>
            <a:ext cx="6813698" cy="523220"/>
          </a:xfrm>
          <a:prstGeom prst="rect">
            <a:avLst/>
          </a:prstGeom>
          <a:noFill/>
        </p:spPr>
        <p:txBody>
          <a:bodyPr wrap="square">
            <a:spAutoFit/>
          </a:bodyPr>
          <a:lstStyle/>
          <a:p>
            <a:pPr algn="r"/>
            <a:r>
              <a:rPr lang="en-US" sz="2800" b="1">
                <a:solidFill>
                  <a:schemeClr val="bg1"/>
                </a:solidFill>
                <a:effectLst/>
                <a:latin typeface="Arial" panose="020B0604020202020204" pitchFamily="34" charset="0"/>
                <a:cs typeface="Arial" panose="020B0604020202020204" pitchFamily="34" charset="0"/>
              </a:rPr>
              <a:t>Các mối quan hệ trong biểu đồ lớp</a:t>
            </a:r>
            <a:r>
              <a:rPr lang="en-US" sz="2800">
                <a:solidFill>
                  <a:schemeClr val="bg1"/>
                </a:solidFill>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0EFEC860-D40A-3978-63F5-92CFDE4E6C14}"/>
              </a:ext>
            </a:extLst>
          </p:cNvPr>
          <p:cNvPicPr>
            <a:picLocks noChangeAspect="1"/>
          </p:cNvPicPr>
          <p:nvPr/>
        </p:nvPicPr>
        <p:blipFill>
          <a:blip r:embed="rId2"/>
          <a:stretch>
            <a:fillRect/>
          </a:stretch>
        </p:blipFill>
        <p:spPr>
          <a:xfrm>
            <a:off x="5284521" y="5029201"/>
            <a:ext cx="3753153" cy="855591"/>
          </a:xfrm>
          <a:prstGeom prst="rect">
            <a:avLst/>
          </a:prstGeom>
        </p:spPr>
      </p:pic>
    </p:spTree>
    <p:extLst>
      <p:ext uri="{BB962C8B-B14F-4D97-AF65-F5344CB8AC3E}">
        <p14:creationId xmlns:p14="http://schemas.microsoft.com/office/powerpoint/2010/main" val="4064808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53</a:t>
            </a:fld>
            <a:endParaRPr lang="en-US" spc="-5" dirty="0"/>
          </a:p>
        </p:txBody>
      </p:sp>
      <p:sp>
        <p:nvSpPr>
          <p:cNvPr id="3" name="TextBox 2">
            <a:extLst>
              <a:ext uri="{FF2B5EF4-FFF2-40B4-BE49-F238E27FC236}">
                <a16:creationId xmlns:a16="http://schemas.microsoft.com/office/drawing/2014/main" id="{AFE36F5E-EE7E-82AF-F612-188BE04E6AC5}"/>
              </a:ext>
            </a:extLst>
          </p:cNvPr>
          <p:cNvSpPr txBox="1"/>
          <p:nvPr/>
        </p:nvSpPr>
        <p:spPr>
          <a:xfrm>
            <a:off x="619261" y="947426"/>
            <a:ext cx="7344525" cy="461665"/>
          </a:xfrm>
          <a:prstGeom prst="rect">
            <a:avLst/>
          </a:prstGeom>
          <a:noFill/>
        </p:spPr>
        <p:txBody>
          <a:bodyPr wrap="square">
            <a:spAutoFit/>
          </a:bodyPr>
          <a:lstStyle/>
          <a:p>
            <a:r>
              <a:rPr lang="en-US" sz="2400" b="0" i="0">
                <a:solidFill>
                  <a:srgbClr val="000000"/>
                </a:solidFill>
                <a:effectLst/>
                <a:latin typeface="Arial" panose="020B0604020202020204" pitchFamily="34" charset="0"/>
                <a:cs typeface="Arial" panose="020B0604020202020204" pitchFamily="34" charset="0"/>
              </a:rPr>
              <a:t>Quan hệ kết hợp cũng có thể có dạng một chiều</a:t>
            </a:r>
            <a:r>
              <a:rPr lang="en-US" sz="240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941BA50E-C819-F239-8FF2-42AF9A0C72B6}"/>
              </a:ext>
            </a:extLst>
          </p:cNvPr>
          <p:cNvPicPr>
            <a:picLocks noChangeAspect="1"/>
          </p:cNvPicPr>
          <p:nvPr/>
        </p:nvPicPr>
        <p:blipFill>
          <a:blip r:embed="rId2"/>
          <a:stretch>
            <a:fillRect/>
          </a:stretch>
        </p:blipFill>
        <p:spPr>
          <a:xfrm>
            <a:off x="2519917" y="1608825"/>
            <a:ext cx="4316818" cy="964253"/>
          </a:xfrm>
          <a:prstGeom prst="rect">
            <a:avLst/>
          </a:prstGeom>
        </p:spPr>
      </p:pic>
      <p:sp>
        <p:nvSpPr>
          <p:cNvPr id="7" name="TextBox 6">
            <a:extLst>
              <a:ext uri="{FF2B5EF4-FFF2-40B4-BE49-F238E27FC236}">
                <a16:creationId xmlns:a16="http://schemas.microsoft.com/office/drawing/2014/main" id="{082EBB0B-C4C4-59B2-80EA-41DC909014A5}"/>
              </a:ext>
            </a:extLst>
          </p:cNvPr>
          <p:cNvSpPr txBox="1"/>
          <p:nvPr/>
        </p:nvSpPr>
        <p:spPr>
          <a:xfrm>
            <a:off x="619261" y="2771701"/>
            <a:ext cx="8664543" cy="2308324"/>
          </a:xfrm>
          <a:prstGeom prst="rect">
            <a:avLst/>
          </a:prstGeom>
          <a:noFill/>
        </p:spPr>
        <p:txBody>
          <a:bodyPr wrap="square" rtlCol="0">
            <a:spAutoFit/>
          </a:bodyPr>
          <a:lstStyle/>
          <a:p>
            <a:pPr algn="just"/>
            <a:r>
              <a:rPr lang="vi-VN" sz="2400" b="0" i="1">
                <a:solidFill>
                  <a:srgbClr val="00B050"/>
                </a:solidFill>
                <a:effectLst/>
              </a:rPr>
              <a:t>Khái quát hóa (Generalization)</a:t>
            </a:r>
            <a:r>
              <a:rPr lang="vi-VN" sz="2400" b="0" i="0">
                <a:solidFill>
                  <a:srgbClr val="00B050"/>
                </a:solidFill>
                <a:effectLst/>
              </a:rPr>
              <a:t>: </a:t>
            </a:r>
            <a:r>
              <a:rPr lang="vi-VN" sz="2400" b="0" i="0">
                <a:solidFill>
                  <a:srgbClr val="000000"/>
                </a:solidFill>
                <a:effectLst/>
              </a:rPr>
              <a:t>Khái quát hóa là mối quan hệ giữa một lớp</a:t>
            </a:r>
            <a:r>
              <a:rPr lang="en-US" sz="2400" b="0" i="0">
                <a:solidFill>
                  <a:srgbClr val="000000"/>
                </a:solidFill>
                <a:effectLst/>
              </a:rPr>
              <a:t> </a:t>
            </a:r>
            <a:r>
              <a:rPr lang="vi-VN" sz="2400" b="0" i="0">
                <a:solidFill>
                  <a:srgbClr val="000000"/>
                </a:solidFill>
                <a:effectLst/>
              </a:rPr>
              <a:t>có các đặc trưng mang tính khái quát cao hơn và một lớp có tính chất đặc</a:t>
            </a:r>
            <a:r>
              <a:rPr lang="en-US" sz="2400" b="0" i="0">
                <a:solidFill>
                  <a:srgbClr val="000000"/>
                </a:solidFill>
                <a:effectLst/>
              </a:rPr>
              <a:t> </a:t>
            </a:r>
            <a:r>
              <a:rPr lang="vi-VN" sz="2400" b="0" i="0">
                <a:solidFill>
                  <a:srgbClr val="000000"/>
                </a:solidFill>
                <a:effectLst/>
              </a:rPr>
              <a:t>biệt hơn. Trong sơ đồ lớp, mối quan hệ khái quát hóa chính là sự kế thừa</a:t>
            </a:r>
            <a:r>
              <a:rPr lang="en-US" sz="2400" b="0" i="0">
                <a:solidFill>
                  <a:srgbClr val="000000"/>
                </a:solidFill>
                <a:effectLst/>
              </a:rPr>
              <a:t> </a:t>
            </a:r>
            <a:r>
              <a:rPr lang="vi-VN" sz="2400" b="0" i="0">
                <a:solidFill>
                  <a:srgbClr val="000000"/>
                </a:solidFill>
                <a:effectLst/>
              </a:rPr>
              <a:t>của một lớp từ lớp khác. Quan hệ khái quát hoá được biểu diễn bằng một</a:t>
            </a:r>
            <a:r>
              <a:rPr lang="en-US" sz="2400" b="0" i="0">
                <a:solidFill>
                  <a:srgbClr val="000000"/>
                </a:solidFill>
                <a:effectLst/>
              </a:rPr>
              <a:t> </a:t>
            </a:r>
            <a:r>
              <a:rPr lang="vi-VN" sz="2400" b="0" i="0">
                <a:solidFill>
                  <a:srgbClr val="000000"/>
                </a:solidFill>
                <a:effectLst/>
              </a:rPr>
              <a:t>mũi tên có tam giác rỗng gắn ở đầu</a:t>
            </a:r>
            <a:r>
              <a:rPr lang="en-US" sz="2400" b="0" i="0">
                <a:solidFill>
                  <a:srgbClr val="000000"/>
                </a:solidFill>
                <a:effectLst/>
              </a:rPr>
              <a:t>.</a:t>
            </a:r>
            <a:endParaRPr lang="en-US" sz="2400"/>
          </a:p>
        </p:txBody>
      </p:sp>
      <p:pic>
        <p:nvPicPr>
          <p:cNvPr id="9" name="Picture 8">
            <a:extLst>
              <a:ext uri="{FF2B5EF4-FFF2-40B4-BE49-F238E27FC236}">
                <a16:creationId xmlns:a16="http://schemas.microsoft.com/office/drawing/2014/main" id="{83279583-9C41-AA84-CC67-E3DCE6D1B9BD}"/>
              </a:ext>
            </a:extLst>
          </p:cNvPr>
          <p:cNvPicPr>
            <a:picLocks noChangeAspect="1"/>
          </p:cNvPicPr>
          <p:nvPr/>
        </p:nvPicPr>
        <p:blipFill>
          <a:blip r:embed="rId3"/>
          <a:stretch>
            <a:fillRect/>
          </a:stretch>
        </p:blipFill>
        <p:spPr>
          <a:xfrm>
            <a:off x="5305646" y="4635101"/>
            <a:ext cx="3434316" cy="1807534"/>
          </a:xfrm>
          <a:prstGeom prst="rect">
            <a:avLst/>
          </a:prstGeom>
        </p:spPr>
      </p:pic>
      <p:sp>
        <p:nvSpPr>
          <p:cNvPr id="10" name="Title 1">
            <a:extLst>
              <a:ext uri="{FF2B5EF4-FFF2-40B4-BE49-F238E27FC236}">
                <a16:creationId xmlns:a16="http://schemas.microsoft.com/office/drawing/2014/main" id="{1A8A23EC-0FE2-362A-4AA6-C62754A69275}"/>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2170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54</a:t>
            </a:fld>
            <a:endParaRPr lang="en-US" spc="-5" dirty="0"/>
          </a:p>
        </p:txBody>
      </p:sp>
      <p:sp>
        <p:nvSpPr>
          <p:cNvPr id="2" name="TextBox 1">
            <a:extLst>
              <a:ext uri="{FF2B5EF4-FFF2-40B4-BE49-F238E27FC236}">
                <a16:creationId xmlns:a16="http://schemas.microsoft.com/office/drawing/2014/main" id="{A05E6EA0-89EA-23CA-BFF0-D57E38F49431}"/>
              </a:ext>
            </a:extLst>
          </p:cNvPr>
          <p:cNvSpPr txBox="1"/>
          <p:nvPr/>
        </p:nvSpPr>
        <p:spPr>
          <a:xfrm>
            <a:off x="163032" y="1170574"/>
            <a:ext cx="9579936" cy="2677656"/>
          </a:xfrm>
          <a:prstGeom prst="rect">
            <a:avLst/>
          </a:prstGeom>
          <a:noFill/>
        </p:spPr>
        <p:txBody>
          <a:bodyPr wrap="square" rtlCol="0">
            <a:spAutoFit/>
          </a:bodyPr>
          <a:lstStyle/>
          <a:p>
            <a:pPr algn="just"/>
            <a:r>
              <a:rPr lang="vi-VN" sz="2400" b="0" i="1">
                <a:solidFill>
                  <a:srgbClr val="00B050"/>
                </a:solidFill>
                <a:effectLst/>
              </a:rPr>
              <a:t>Quan hệ cộng hợp (Aggregation)</a:t>
            </a:r>
            <a:r>
              <a:rPr lang="vi-VN" sz="2400" b="0" i="0">
                <a:solidFill>
                  <a:srgbClr val="00B050"/>
                </a:solidFill>
                <a:effectLst/>
              </a:rPr>
              <a:t>: </a:t>
            </a:r>
            <a:r>
              <a:rPr lang="vi-VN" sz="2400" b="0" i="0">
                <a:solidFill>
                  <a:srgbClr val="000000"/>
                </a:solidFill>
                <a:effectLst/>
              </a:rPr>
              <a:t>là dạng quan hệ mô tả một lớp A là một</a:t>
            </a:r>
            <a:r>
              <a:rPr lang="en-US" sz="2400" b="0" i="0">
                <a:solidFill>
                  <a:srgbClr val="000000"/>
                </a:solidFill>
                <a:effectLst/>
              </a:rPr>
              <a:t> </a:t>
            </a:r>
            <a:r>
              <a:rPr lang="vi-VN" sz="2400" b="0" i="0">
                <a:solidFill>
                  <a:srgbClr val="000000"/>
                </a:solidFill>
                <a:effectLst/>
              </a:rPr>
              <a:t>phần của lớp B và lớp A có thể tồn tại độc lập. Quan hệ cộng hợp được biểu</a:t>
            </a:r>
            <a:r>
              <a:rPr lang="en-US" sz="2400" b="0" i="0">
                <a:solidFill>
                  <a:srgbClr val="000000"/>
                </a:solidFill>
                <a:effectLst/>
              </a:rPr>
              <a:t> </a:t>
            </a:r>
            <a:r>
              <a:rPr lang="vi-VN" sz="2400" b="0" i="0">
                <a:solidFill>
                  <a:srgbClr val="000000"/>
                </a:solidFill>
                <a:effectLst/>
              </a:rPr>
              <a:t>diễn bằng một mũi tên gắn hình thoi rỗng ở đầu hướng về lớp bao hàm.</a:t>
            </a:r>
            <a:endParaRPr lang="en-US" sz="2400" b="0" i="0">
              <a:solidFill>
                <a:srgbClr val="000000"/>
              </a:solidFill>
              <a:effectLst/>
            </a:endParaRPr>
          </a:p>
          <a:p>
            <a:pPr algn="just"/>
            <a:r>
              <a:rPr lang="en-US" sz="2400" b="0" i="1">
                <a:solidFill>
                  <a:srgbClr val="000000"/>
                </a:solidFill>
                <a:effectLst/>
              </a:rPr>
              <a:t>V</a:t>
            </a:r>
            <a:r>
              <a:rPr lang="vi-VN" sz="2400" b="0" i="1">
                <a:solidFill>
                  <a:srgbClr val="000000"/>
                </a:solidFill>
                <a:effectLst/>
              </a:rPr>
              <a:t>í dụ</a:t>
            </a:r>
            <a:r>
              <a:rPr lang="en-US" sz="2400" b="0" i="1">
                <a:solidFill>
                  <a:srgbClr val="000000"/>
                </a:solidFill>
                <a:effectLst/>
              </a:rPr>
              <a:t>: </a:t>
            </a:r>
            <a:r>
              <a:rPr lang="vi-VN" sz="2400" b="0" i="0">
                <a:solidFill>
                  <a:srgbClr val="000000"/>
                </a:solidFill>
                <a:effectLst/>
              </a:rPr>
              <a:t>Lớp Hoá đơn là một phần của lớp Khách hàng nhưng</a:t>
            </a:r>
            <a:br>
              <a:rPr lang="vi-VN" sz="2400" b="0" i="0">
                <a:solidFill>
                  <a:srgbClr val="000000"/>
                </a:solidFill>
                <a:effectLst/>
              </a:rPr>
            </a:br>
            <a:r>
              <a:rPr lang="vi-VN" sz="2400" b="0" i="0">
                <a:solidFill>
                  <a:srgbClr val="000000"/>
                </a:solidFill>
                <a:effectLst/>
              </a:rPr>
              <a:t>đối tượng Hoá đơn vẫn có thể tồn tại độc lập với đối tượng khách hàng.</a:t>
            </a:r>
            <a:r>
              <a:rPr lang="vi-VN" sz="2400"/>
              <a:t> </a:t>
            </a:r>
            <a:endParaRPr lang="en-US" sz="2400"/>
          </a:p>
        </p:txBody>
      </p:sp>
      <p:pic>
        <p:nvPicPr>
          <p:cNvPr id="5" name="Picture 4">
            <a:extLst>
              <a:ext uri="{FF2B5EF4-FFF2-40B4-BE49-F238E27FC236}">
                <a16:creationId xmlns:a16="http://schemas.microsoft.com/office/drawing/2014/main" id="{9B700527-82B2-1536-6C01-1DDF7EDA75A9}"/>
              </a:ext>
            </a:extLst>
          </p:cNvPr>
          <p:cNvPicPr>
            <a:picLocks noChangeAspect="1"/>
          </p:cNvPicPr>
          <p:nvPr/>
        </p:nvPicPr>
        <p:blipFill>
          <a:blip r:embed="rId2"/>
          <a:stretch>
            <a:fillRect/>
          </a:stretch>
        </p:blipFill>
        <p:spPr>
          <a:xfrm>
            <a:off x="2575946" y="4362659"/>
            <a:ext cx="5390707" cy="1134374"/>
          </a:xfrm>
          <a:prstGeom prst="rect">
            <a:avLst/>
          </a:prstGeom>
        </p:spPr>
      </p:pic>
      <p:sp>
        <p:nvSpPr>
          <p:cNvPr id="6" name="Title 1">
            <a:extLst>
              <a:ext uri="{FF2B5EF4-FFF2-40B4-BE49-F238E27FC236}">
                <a16:creationId xmlns:a16="http://schemas.microsoft.com/office/drawing/2014/main" id="{568D1027-84EB-D3AB-4927-15C4ED794B4B}"/>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178060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55</a:t>
            </a:fld>
            <a:endParaRPr lang="en-US" spc="-5" dirty="0"/>
          </a:p>
        </p:txBody>
      </p:sp>
      <p:sp>
        <p:nvSpPr>
          <p:cNvPr id="2" name="TextBox 1">
            <a:extLst>
              <a:ext uri="{FF2B5EF4-FFF2-40B4-BE49-F238E27FC236}">
                <a16:creationId xmlns:a16="http://schemas.microsoft.com/office/drawing/2014/main" id="{6C962F13-382E-3742-4EF5-8BAACEE48DAC}"/>
              </a:ext>
            </a:extLst>
          </p:cNvPr>
          <p:cNvSpPr txBox="1"/>
          <p:nvPr/>
        </p:nvSpPr>
        <p:spPr>
          <a:xfrm>
            <a:off x="148856" y="925032"/>
            <a:ext cx="9388549" cy="1938992"/>
          </a:xfrm>
          <a:prstGeom prst="rect">
            <a:avLst/>
          </a:prstGeom>
          <a:noFill/>
        </p:spPr>
        <p:txBody>
          <a:bodyPr wrap="square" rtlCol="0">
            <a:spAutoFit/>
          </a:bodyPr>
          <a:lstStyle/>
          <a:p>
            <a:pPr algn="just"/>
            <a:r>
              <a:rPr lang="vi-VN" sz="2400" b="0" i="1">
                <a:solidFill>
                  <a:srgbClr val="00B050"/>
                </a:solidFill>
                <a:effectLst/>
              </a:rPr>
              <a:t>Quan hệ gộp (Composition): </a:t>
            </a:r>
            <a:r>
              <a:rPr lang="vi-VN" sz="2400" b="0" i="0">
                <a:solidFill>
                  <a:srgbClr val="000000"/>
                </a:solidFill>
                <a:effectLst/>
              </a:rPr>
              <a:t>Một quan hệ gộp biểu diễn một quan hệ kiểu</a:t>
            </a:r>
            <a:r>
              <a:rPr lang="en-US" sz="2400" b="0" i="0">
                <a:solidFill>
                  <a:srgbClr val="000000"/>
                </a:solidFill>
                <a:effectLst/>
              </a:rPr>
              <a:t> </a:t>
            </a:r>
            <a:r>
              <a:rPr lang="vi-VN" sz="2400" b="0" i="0">
                <a:solidFill>
                  <a:srgbClr val="000000"/>
                </a:solidFill>
                <a:effectLst/>
              </a:rPr>
              <a:t>tổng thể-bộ phận. Lớp A có quan hệ gộp với lớp B nếu lớp A là một phần</a:t>
            </a:r>
            <a:r>
              <a:rPr lang="en-US" sz="2400" b="0" i="0">
                <a:solidFill>
                  <a:srgbClr val="000000"/>
                </a:solidFill>
                <a:effectLst/>
              </a:rPr>
              <a:t> </a:t>
            </a:r>
            <a:r>
              <a:rPr lang="vi-VN" sz="2400" b="0" i="0">
                <a:solidFill>
                  <a:srgbClr val="000000"/>
                </a:solidFill>
                <a:effectLst/>
              </a:rPr>
              <a:t>của lớp B và sự tồn tại của đối tượng lớp B điều khiển sự tồn tại của đối</a:t>
            </a:r>
            <a:r>
              <a:rPr lang="en-US" sz="2400" b="0" i="0">
                <a:solidFill>
                  <a:srgbClr val="000000"/>
                </a:solidFill>
                <a:effectLst/>
              </a:rPr>
              <a:t> </a:t>
            </a:r>
            <a:r>
              <a:rPr lang="vi-VN" sz="2400" b="0" i="0">
                <a:solidFill>
                  <a:srgbClr val="000000"/>
                </a:solidFill>
                <a:effectLst/>
              </a:rPr>
              <a:t>tượng lớp A. Quan hệ này được biểu diễn bởi một mũi tên gắn hình thoi đặc</a:t>
            </a:r>
            <a:r>
              <a:rPr lang="en-US" sz="2400" b="0" i="0">
                <a:solidFill>
                  <a:srgbClr val="000000"/>
                </a:solidFill>
                <a:effectLst/>
              </a:rPr>
              <a:t> </a:t>
            </a:r>
            <a:r>
              <a:rPr lang="vi-VN" sz="2400" b="0" i="0">
                <a:solidFill>
                  <a:srgbClr val="000000"/>
                </a:solidFill>
                <a:effectLst/>
              </a:rPr>
              <a:t>ở đầu.</a:t>
            </a:r>
            <a:r>
              <a:rPr lang="vi-VN" sz="2400"/>
              <a:t> </a:t>
            </a:r>
            <a:endParaRPr lang="en-US" sz="2400"/>
          </a:p>
        </p:txBody>
      </p:sp>
      <p:pic>
        <p:nvPicPr>
          <p:cNvPr id="5" name="Picture 4">
            <a:extLst>
              <a:ext uri="{FF2B5EF4-FFF2-40B4-BE49-F238E27FC236}">
                <a16:creationId xmlns:a16="http://schemas.microsoft.com/office/drawing/2014/main" id="{04149524-AE2C-635E-296F-D6C9C0D1FA75}"/>
              </a:ext>
            </a:extLst>
          </p:cNvPr>
          <p:cNvPicPr>
            <a:picLocks noChangeAspect="1"/>
          </p:cNvPicPr>
          <p:nvPr/>
        </p:nvPicPr>
        <p:blipFill>
          <a:blip r:embed="rId2"/>
          <a:stretch>
            <a:fillRect/>
          </a:stretch>
        </p:blipFill>
        <p:spPr>
          <a:xfrm>
            <a:off x="1850065" y="3101958"/>
            <a:ext cx="4661940" cy="1055372"/>
          </a:xfrm>
          <a:prstGeom prst="rect">
            <a:avLst/>
          </a:prstGeom>
        </p:spPr>
      </p:pic>
      <p:sp>
        <p:nvSpPr>
          <p:cNvPr id="6" name="Title 1">
            <a:extLst>
              <a:ext uri="{FF2B5EF4-FFF2-40B4-BE49-F238E27FC236}">
                <a16:creationId xmlns:a16="http://schemas.microsoft.com/office/drawing/2014/main" id="{A640A5F3-8277-7FB6-39D6-12BBDE36B55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730063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56</a:t>
            </a:fld>
            <a:endParaRPr lang="en-US" spc="-5" dirty="0"/>
          </a:p>
        </p:txBody>
      </p:sp>
      <p:sp>
        <p:nvSpPr>
          <p:cNvPr id="2" name="TextBox 1">
            <a:extLst>
              <a:ext uri="{FF2B5EF4-FFF2-40B4-BE49-F238E27FC236}">
                <a16:creationId xmlns:a16="http://schemas.microsoft.com/office/drawing/2014/main" id="{CEBA8940-8787-31AB-1061-DB4DB63AD164}"/>
              </a:ext>
            </a:extLst>
          </p:cNvPr>
          <p:cNvSpPr txBox="1"/>
          <p:nvPr/>
        </p:nvSpPr>
        <p:spPr>
          <a:xfrm>
            <a:off x="180753" y="1020726"/>
            <a:ext cx="9526773" cy="1569660"/>
          </a:xfrm>
          <a:prstGeom prst="rect">
            <a:avLst/>
          </a:prstGeom>
          <a:noFill/>
        </p:spPr>
        <p:txBody>
          <a:bodyPr wrap="square" rtlCol="0">
            <a:spAutoFit/>
          </a:bodyPr>
          <a:lstStyle/>
          <a:p>
            <a:pPr algn="just"/>
            <a:r>
              <a:rPr lang="vi-VN" sz="2400" b="0" i="1">
                <a:solidFill>
                  <a:srgbClr val="00B050"/>
                </a:solidFill>
                <a:effectLst/>
              </a:rPr>
              <a:t>Quan hệ phụ thuộc (Dependency)</a:t>
            </a:r>
            <a:r>
              <a:rPr lang="vi-VN" sz="2400" b="0" i="0">
                <a:solidFill>
                  <a:srgbClr val="00B050"/>
                </a:solidFill>
                <a:effectLst/>
              </a:rPr>
              <a:t>: </a:t>
            </a:r>
            <a:r>
              <a:rPr lang="vi-VN" sz="2400" b="0" i="0">
                <a:solidFill>
                  <a:srgbClr val="000000"/>
                </a:solidFill>
                <a:effectLst/>
              </a:rPr>
              <a:t>Phụ thuộc là mối quan hệ giữa hai lớp</a:t>
            </a:r>
            <a:r>
              <a:rPr lang="en-US" sz="2400" b="0" i="0">
                <a:solidFill>
                  <a:srgbClr val="000000"/>
                </a:solidFill>
                <a:effectLst/>
              </a:rPr>
              <a:t> </a:t>
            </a:r>
            <a:r>
              <a:rPr lang="vi-VN" sz="2400" b="0" i="0">
                <a:solidFill>
                  <a:srgbClr val="000000"/>
                </a:solidFill>
                <a:effectLst/>
              </a:rPr>
              <a:t>đối tượng: một lớp đối tượng A có tính độc lập và một lớp đối tượng B phụ</a:t>
            </a:r>
            <a:r>
              <a:rPr lang="en-US" sz="2400" b="0" i="0">
                <a:solidFill>
                  <a:srgbClr val="000000"/>
                </a:solidFill>
                <a:effectLst/>
              </a:rPr>
              <a:t> </a:t>
            </a:r>
            <a:r>
              <a:rPr lang="vi-VN" sz="2400" b="0" i="0">
                <a:solidFill>
                  <a:srgbClr val="000000"/>
                </a:solidFill>
                <a:effectLst/>
              </a:rPr>
              <a:t>thuộc vào A; một sự thay đổi của A sẽ ảnh hưởng đến lớp phụ thuộc B.</a:t>
            </a:r>
            <a:r>
              <a:rPr lang="vi-VN" sz="2400"/>
              <a:t> </a:t>
            </a:r>
            <a:endParaRPr lang="en-US" sz="2400"/>
          </a:p>
        </p:txBody>
      </p:sp>
      <p:pic>
        <p:nvPicPr>
          <p:cNvPr id="5" name="Picture 4">
            <a:extLst>
              <a:ext uri="{FF2B5EF4-FFF2-40B4-BE49-F238E27FC236}">
                <a16:creationId xmlns:a16="http://schemas.microsoft.com/office/drawing/2014/main" id="{062931A1-2319-8D6F-ECC8-A8B23F9FA764}"/>
              </a:ext>
            </a:extLst>
          </p:cNvPr>
          <p:cNvPicPr>
            <a:picLocks noChangeAspect="1"/>
          </p:cNvPicPr>
          <p:nvPr/>
        </p:nvPicPr>
        <p:blipFill>
          <a:blip r:embed="rId2"/>
          <a:stretch>
            <a:fillRect/>
          </a:stretch>
        </p:blipFill>
        <p:spPr>
          <a:xfrm>
            <a:off x="3422571" y="2753834"/>
            <a:ext cx="4828294" cy="897428"/>
          </a:xfrm>
          <a:prstGeom prst="rect">
            <a:avLst/>
          </a:prstGeom>
        </p:spPr>
      </p:pic>
      <p:sp>
        <p:nvSpPr>
          <p:cNvPr id="6" name="TextBox 5">
            <a:extLst>
              <a:ext uri="{FF2B5EF4-FFF2-40B4-BE49-F238E27FC236}">
                <a16:creationId xmlns:a16="http://schemas.microsoft.com/office/drawing/2014/main" id="{C8E9ABCF-E4A3-9A10-B48B-BD5C9957BC7C}"/>
              </a:ext>
            </a:extLst>
          </p:cNvPr>
          <p:cNvSpPr txBox="1"/>
          <p:nvPr/>
        </p:nvSpPr>
        <p:spPr>
          <a:xfrm>
            <a:off x="347330" y="3651262"/>
            <a:ext cx="9360196" cy="1938992"/>
          </a:xfrm>
          <a:prstGeom prst="rect">
            <a:avLst/>
          </a:prstGeom>
          <a:noFill/>
        </p:spPr>
        <p:txBody>
          <a:bodyPr wrap="square" rtlCol="0">
            <a:spAutoFit/>
          </a:bodyPr>
          <a:lstStyle/>
          <a:p>
            <a:pPr algn="just"/>
            <a:r>
              <a:rPr lang="en-US" sz="2400" b="0" i="1">
                <a:solidFill>
                  <a:srgbClr val="00B050"/>
                </a:solidFill>
                <a:effectLst/>
                <a:latin typeface="Arial" panose="020B0604020202020204" pitchFamily="34" charset="0"/>
                <a:cs typeface="Arial" panose="020B0604020202020204" pitchFamily="34" charset="0"/>
              </a:rPr>
              <a:t>Quan hệ thực thi (Realization): </a:t>
            </a:r>
            <a:r>
              <a:rPr lang="en-US" sz="2400" b="0" i="0">
                <a:solidFill>
                  <a:srgbClr val="000000"/>
                </a:solidFill>
                <a:effectLst/>
                <a:latin typeface="Arial" panose="020B0604020202020204" pitchFamily="34" charset="0"/>
                <a:cs typeface="Arial" panose="020B0604020202020204" pitchFamily="34" charset="0"/>
              </a:rPr>
              <a:t>biểu diễn mối quan hệ ngữ nghĩa giữa các thành phần của biểu đồ lớp, trong đó một thành phần mô tả một công việc</a:t>
            </a:r>
            <a:r>
              <a:rPr lang="en-US" sz="2400">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dạng hợp đồng và thành phần còn lại thực</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hiện hợp đồng đó. Thông thường</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lớp </a:t>
            </a:r>
            <a:r>
              <a:rPr lang="vi-VN" sz="2400" b="0" i="1">
                <a:solidFill>
                  <a:srgbClr val="000000"/>
                </a:solidFill>
                <a:effectLst/>
                <a:latin typeface="Arial" panose="020B0604020202020204" pitchFamily="34" charset="0"/>
                <a:cs typeface="Arial" panose="020B0604020202020204" pitchFamily="34" charset="0"/>
              </a:rPr>
              <a:t>thực hiện hợp đồng </a:t>
            </a:r>
            <a:r>
              <a:rPr lang="vi-VN" sz="2400" b="0" i="0">
                <a:solidFill>
                  <a:srgbClr val="000000"/>
                </a:solidFill>
                <a:effectLst/>
                <a:latin typeface="Arial" panose="020B0604020202020204" pitchFamily="34" charset="0"/>
                <a:cs typeface="Arial" panose="020B0604020202020204" pitchFamily="34" charset="0"/>
              </a:rPr>
              <a:t>có thể là các giao diện</a:t>
            </a:r>
            <a:r>
              <a:rPr lang="en-US" sz="2400" b="0" i="0">
                <a:solidFill>
                  <a:srgbClr val="000000"/>
                </a:solidFill>
                <a:effectLst/>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3BAFD5A-6616-C100-510E-CB9382B35B41}"/>
              </a:ext>
            </a:extLst>
          </p:cNvPr>
          <p:cNvPicPr>
            <a:picLocks noChangeAspect="1"/>
          </p:cNvPicPr>
          <p:nvPr/>
        </p:nvPicPr>
        <p:blipFill>
          <a:blip r:embed="rId3"/>
          <a:stretch>
            <a:fillRect/>
          </a:stretch>
        </p:blipFill>
        <p:spPr>
          <a:xfrm>
            <a:off x="2732568" y="5369441"/>
            <a:ext cx="4944140" cy="935665"/>
          </a:xfrm>
          <a:prstGeom prst="rect">
            <a:avLst/>
          </a:prstGeom>
        </p:spPr>
      </p:pic>
      <p:sp>
        <p:nvSpPr>
          <p:cNvPr id="9" name="Title 1">
            <a:extLst>
              <a:ext uri="{FF2B5EF4-FFF2-40B4-BE49-F238E27FC236}">
                <a16:creationId xmlns:a16="http://schemas.microsoft.com/office/drawing/2014/main" id="{6E78582B-C310-0643-4574-F640FBFC31BD}"/>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46269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57</a:t>
            </a:fld>
            <a:endParaRPr lang="en-US" spc="-5" dirty="0"/>
          </a:p>
        </p:txBody>
      </p:sp>
      <p:pic>
        <p:nvPicPr>
          <p:cNvPr id="3" name="Picture 2">
            <a:extLst>
              <a:ext uri="{FF2B5EF4-FFF2-40B4-BE49-F238E27FC236}">
                <a16:creationId xmlns:a16="http://schemas.microsoft.com/office/drawing/2014/main" id="{993D2A9D-D11D-8730-3378-CBEA55779A49}"/>
              </a:ext>
            </a:extLst>
          </p:cNvPr>
          <p:cNvPicPr>
            <a:picLocks noChangeAspect="1"/>
          </p:cNvPicPr>
          <p:nvPr/>
        </p:nvPicPr>
        <p:blipFill>
          <a:blip r:embed="rId2"/>
          <a:stretch>
            <a:fillRect/>
          </a:stretch>
        </p:blipFill>
        <p:spPr>
          <a:xfrm>
            <a:off x="1307805" y="956930"/>
            <a:ext cx="7400260" cy="5263117"/>
          </a:xfrm>
          <a:prstGeom prst="rect">
            <a:avLst/>
          </a:prstGeom>
        </p:spPr>
      </p:pic>
      <p:sp>
        <p:nvSpPr>
          <p:cNvPr id="6" name="TextBox 5">
            <a:extLst>
              <a:ext uri="{FF2B5EF4-FFF2-40B4-BE49-F238E27FC236}">
                <a16:creationId xmlns:a16="http://schemas.microsoft.com/office/drawing/2014/main" id="{BE3ECB39-6775-70CD-3552-6125B4E00DAC}"/>
              </a:ext>
            </a:extLst>
          </p:cNvPr>
          <p:cNvSpPr txBox="1"/>
          <p:nvPr/>
        </p:nvSpPr>
        <p:spPr>
          <a:xfrm>
            <a:off x="1988289" y="176288"/>
            <a:ext cx="7811386" cy="461665"/>
          </a:xfrm>
          <a:prstGeom prst="rect">
            <a:avLst/>
          </a:prstGeom>
          <a:noFill/>
        </p:spPr>
        <p:txBody>
          <a:bodyPr wrap="square">
            <a:spAutoFit/>
          </a:bodyPr>
          <a:lstStyle/>
          <a:p>
            <a:pPr algn="r"/>
            <a:r>
              <a:rPr lang="en-US" sz="2400" b="1" i="0">
                <a:solidFill>
                  <a:schemeClr val="bg1"/>
                </a:solidFill>
                <a:effectLst/>
                <a:latin typeface="Arial" panose="020B0604020202020204" pitchFamily="34" charset="0"/>
                <a:cs typeface="Arial" panose="020B0604020202020204" pitchFamily="34" charset="0"/>
              </a:rPr>
              <a:t>Tóm tắt các phần tử mô hình UML trong biểu đồ lớp</a:t>
            </a:r>
            <a:r>
              <a:rPr lang="en-US" sz="2400" b="1">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03086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B6695-78B9-B326-842C-B1DD27A03AE2}"/>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58</a:t>
            </a:fld>
            <a:endParaRPr lang="en-US" spc="-5" dirty="0"/>
          </a:p>
        </p:txBody>
      </p:sp>
      <p:sp>
        <p:nvSpPr>
          <p:cNvPr id="5" name="TextBox 4">
            <a:extLst>
              <a:ext uri="{FF2B5EF4-FFF2-40B4-BE49-F238E27FC236}">
                <a16:creationId xmlns:a16="http://schemas.microsoft.com/office/drawing/2014/main" id="{532B4CA6-8044-C2CB-879F-DE2221523CAB}"/>
              </a:ext>
            </a:extLst>
          </p:cNvPr>
          <p:cNvSpPr txBox="1"/>
          <p:nvPr/>
        </p:nvSpPr>
        <p:spPr>
          <a:xfrm>
            <a:off x="238071" y="818539"/>
            <a:ext cx="8990990" cy="1323439"/>
          </a:xfrm>
          <a:prstGeom prst="rect">
            <a:avLst/>
          </a:prstGeom>
          <a:noFill/>
        </p:spPr>
        <p:txBody>
          <a:bodyPr wrap="square" rtlCol="0">
            <a:spAutoFit/>
          </a:bodyPr>
          <a:lstStyle/>
          <a:p>
            <a:pPr algn="just" rtl="0"/>
            <a:r>
              <a:rPr lang="vi-VN" sz="2000" b="1">
                <a:effectLst/>
                <a:latin typeface="Arial" panose="020B0604020202020204" pitchFamily="34" charset="0"/>
              </a:rPr>
              <a:t>Classes (Các lớp):</a:t>
            </a:r>
            <a:r>
              <a:rPr lang="en-US" sz="2000" b="1">
                <a:effectLst/>
                <a:latin typeface="Arial" panose="020B0604020202020204" pitchFamily="34" charset="0"/>
              </a:rPr>
              <a:t> </a:t>
            </a:r>
            <a:r>
              <a:rPr lang="vi-VN" sz="2000">
                <a:effectLst/>
                <a:latin typeface="Arial" panose="020B0604020202020204" pitchFamily="34" charset="0"/>
              </a:rPr>
              <a:t>Class là thành phần chính của bản vẽ Class Diagram. Class mô tả về một nhóm đối tượng có cùng tính chất, hành động trong hệ thống. Ví dụ mô tả về khách</a:t>
            </a:r>
            <a:r>
              <a:rPr lang="en-US" sz="2000">
                <a:effectLst/>
                <a:latin typeface="Arial" panose="020B0604020202020204" pitchFamily="34" charset="0"/>
              </a:rPr>
              <a:t> </a:t>
            </a:r>
            <a:r>
              <a:rPr lang="vi-VN" sz="2000">
                <a:effectLst/>
                <a:latin typeface="Arial" panose="020B0604020202020204" pitchFamily="34" charset="0"/>
              </a:rPr>
              <a:t>hang</a:t>
            </a:r>
            <a:r>
              <a:rPr lang="en-US" sz="2000">
                <a:effectLst/>
                <a:latin typeface="Arial" panose="020B0604020202020204" pitchFamily="34" charset="0"/>
              </a:rPr>
              <a:t> </a:t>
            </a:r>
            <a:r>
              <a:rPr lang="vi-VN" sz="2000">
                <a:effectLst/>
                <a:latin typeface="Arial" panose="020B0604020202020204" pitchFamily="34" charset="0"/>
              </a:rPr>
              <a:t>“Customer”. Class được mô tả gồm</a:t>
            </a:r>
            <a:r>
              <a:rPr lang="en-US" sz="2000">
                <a:effectLst/>
                <a:latin typeface="Arial" panose="020B0604020202020204" pitchFamily="34" charset="0"/>
              </a:rPr>
              <a:t> </a:t>
            </a:r>
            <a:r>
              <a:rPr lang="vi-VN" sz="2000">
                <a:effectLst/>
                <a:latin typeface="Arial" panose="020B0604020202020204" pitchFamily="34" charset="0"/>
              </a:rPr>
              <a:t>tên Class, thuộc tính và phương thức.</a:t>
            </a:r>
            <a:endParaRPr lang="vi-VN" sz="2000">
              <a:effectLst/>
            </a:endParaRPr>
          </a:p>
        </p:txBody>
      </p:sp>
      <p:pic>
        <p:nvPicPr>
          <p:cNvPr id="7" name="Picture 6">
            <a:extLst>
              <a:ext uri="{FF2B5EF4-FFF2-40B4-BE49-F238E27FC236}">
                <a16:creationId xmlns:a16="http://schemas.microsoft.com/office/drawing/2014/main" id="{C1EE8345-3584-CD45-2FB7-E1A2DB743964}"/>
              </a:ext>
            </a:extLst>
          </p:cNvPr>
          <p:cNvPicPr>
            <a:picLocks noChangeAspect="1"/>
          </p:cNvPicPr>
          <p:nvPr/>
        </p:nvPicPr>
        <p:blipFill>
          <a:blip r:embed="rId2"/>
          <a:stretch>
            <a:fillRect/>
          </a:stretch>
        </p:blipFill>
        <p:spPr>
          <a:xfrm>
            <a:off x="1109785" y="4065981"/>
            <a:ext cx="3623781" cy="2424867"/>
          </a:xfrm>
          <a:prstGeom prst="rect">
            <a:avLst/>
          </a:prstGeom>
        </p:spPr>
      </p:pic>
      <p:pic>
        <p:nvPicPr>
          <p:cNvPr id="9" name="Picture 8">
            <a:extLst>
              <a:ext uri="{FF2B5EF4-FFF2-40B4-BE49-F238E27FC236}">
                <a16:creationId xmlns:a16="http://schemas.microsoft.com/office/drawing/2014/main" id="{19E13941-9A32-E3F7-93CB-6409FA33AF81}"/>
              </a:ext>
            </a:extLst>
          </p:cNvPr>
          <p:cNvPicPr>
            <a:picLocks noChangeAspect="1"/>
          </p:cNvPicPr>
          <p:nvPr/>
        </p:nvPicPr>
        <p:blipFill>
          <a:blip r:embed="rId3"/>
          <a:stretch>
            <a:fillRect/>
          </a:stretch>
        </p:blipFill>
        <p:spPr>
          <a:xfrm>
            <a:off x="5847907" y="4040379"/>
            <a:ext cx="3763926" cy="2328530"/>
          </a:xfrm>
          <a:prstGeom prst="rect">
            <a:avLst/>
          </a:prstGeom>
        </p:spPr>
      </p:pic>
      <p:sp>
        <p:nvSpPr>
          <p:cNvPr id="10" name="TextBox 9">
            <a:extLst>
              <a:ext uri="{FF2B5EF4-FFF2-40B4-BE49-F238E27FC236}">
                <a16:creationId xmlns:a16="http://schemas.microsoft.com/office/drawing/2014/main" id="{A1724D5A-3991-3A29-509F-0F2ECE350EC3}"/>
              </a:ext>
            </a:extLst>
          </p:cNvPr>
          <p:cNvSpPr txBox="1"/>
          <p:nvPr/>
        </p:nvSpPr>
        <p:spPr>
          <a:xfrm>
            <a:off x="333154" y="2032745"/>
            <a:ext cx="9239692" cy="1938992"/>
          </a:xfrm>
          <a:prstGeom prst="rect">
            <a:avLst/>
          </a:prstGeom>
          <a:noFill/>
        </p:spPr>
        <p:txBody>
          <a:bodyPr wrap="square" rtlCol="0">
            <a:spAutoFit/>
          </a:bodyPr>
          <a:lstStyle/>
          <a:p>
            <a:r>
              <a:rPr lang="vi-VN" sz="2000" b="0" i="0">
                <a:effectLst/>
              </a:rPr>
              <a:t> </a:t>
            </a:r>
            <a:r>
              <a:rPr lang="en-US" sz="2000" b="1" i="0">
                <a:effectLst/>
              </a:rPr>
              <a:t>Thành phần của lớp:</a:t>
            </a:r>
          </a:p>
          <a:p>
            <a:pPr marL="285750" indent="-285750">
              <a:buFontTx/>
              <a:buChar char="-"/>
            </a:pPr>
            <a:r>
              <a:rPr lang="vi-VN" sz="2000" b="0" i="0">
                <a:effectLst/>
              </a:rPr>
              <a:t>Class Name: là tên của lớp.</a:t>
            </a:r>
            <a:endParaRPr lang="en-US" sz="2000" b="0" i="0">
              <a:effectLst/>
            </a:endParaRPr>
          </a:p>
          <a:p>
            <a:pPr marL="285750" indent="-285750">
              <a:buFontTx/>
              <a:buChar char="-"/>
            </a:pPr>
            <a:r>
              <a:rPr lang="vi-VN" sz="2000" b="0" i="0">
                <a:effectLst/>
              </a:rPr>
              <a:t> Attributes (thuộc tính): mô tả tính chất của các đối tượng. Ví dụ như khách hàng có Mã khách hàng, Tên khách hàng, Địa chỉ, Ngày sinh v.v… </a:t>
            </a:r>
            <a:endParaRPr lang="en-US" sz="2000" b="0" i="0">
              <a:effectLst/>
            </a:endParaRPr>
          </a:p>
          <a:p>
            <a:pPr marL="285750" indent="-285750">
              <a:buFontTx/>
              <a:buChar char="-"/>
            </a:pPr>
            <a:r>
              <a:rPr lang="vi-VN" sz="2000" b="0" i="0">
                <a:effectLst/>
              </a:rPr>
              <a:t>Method (Phương thức): chỉ các hành động mà đối tượng này có thể thực hiện trong hệ thống. Nó thể hiện hành vi của các đối tượng do lớp này tạo ra.</a:t>
            </a:r>
            <a:endParaRPr lang="en-US" sz="2000"/>
          </a:p>
        </p:txBody>
      </p:sp>
      <p:sp>
        <p:nvSpPr>
          <p:cNvPr id="2" name="Title 1">
            <a:extLst>
              <a:ext uri="{FF2B5EF4-FFF2-40B4-BE49-F238E27FC236}">
                <a16:creationId xmlns:a16="http://schemas.microsoft.com/office/drawing/2014/main" id="{EF24EE8D-A344-0ABC-E14D-193911ECF8D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78275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E74801-53BB-0B66-2F9E-69734566B8B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59</a:t>
            </a:fld>
            <a:endParaRPr lang="en-US" spc="-5" dirty="0"/>
          </a:p>
        </p:txBody>
      </p:sp>
      <p:pic>
        <p:nvPicPr>
          <p:cNvPr id="6" name="Picture 5">
            <a:extLst>
              <a:ext uri="{FF2B5EF4-FFF2-40B4-BE49-F238E27FC236}">
                <a16:creationId xmlns:a16="http://schemas.microsoft.com/office/drawing/2014/main" id="{B29E2E6D-997B-F85E-DE02-D0F581691682}"/>
              </a:ext>
            </a:extLst>
          </p:cNvPr>
          <p:cNvPicPr>
            <a:picLocks noChangeAspect="1"/>
          </p:cNvPicPr>
          <p:nvPr/>
        </p:nvPicPr>
        <p:blipFill>
          <a:blip r:embed="rId2"/>
          <a:stretch>
            <a:fillRect/>
          </a:stretch>
        </p:blipFill>
        <p:spPr>
          <a:xfrm>
            <a:off x="893135" y="1052623"/>
            <a:ext cx="8112642" cy="4912242"/>
          </a:xfrm>
          <a:prstGeom prst="rect">
            <a:avLst/>
          </a:prstGeom>
        </p:spPr>
      </p:pic>
      <p:sp>
        <p:nvSpPr>
          <p:cNvPr id="2" name="Title 1">
            <a:extLst>
              <a:ext uri="{FF2B5EF4-FFF2-40B4-BE49-F238E27FC236}">
                <a16:creationId xmlns:a16="http://schemas.microsoft.com/office/drawing/2014/main" id="{53300AC9-ECA5-2C74-9A27-566DA731EDE1}"/>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255969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311" y="197585"/>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819304" y="928910"/>
            <a:ext cx="8723061" cy="4945115"/>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endParaRPr lang="en-US" altLang="en-US"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804863" lvl="1" indent="-347663" algn="just">
              <a:lnSpc>
                <a:spcPct val="130000"/>
              </a:lnSpc>
              <a:buClr>
                <a:schemeClr val="tx1"/>
              </a:buClr>
              <a:buFont typeface="Wingdings" panose="05000000000000000000" pitchFamily="2" charset="2"/>
              <a:buChar char="§"/>
              <a:defRPr/>
            </a:pPr>
            <a:r>
              <a:rPr lang="en-US" sz="2200" dirty="0">
                <a:latin typeface="Times New Roman" pitchFamily="18" charset="0"/>
                <a:cs typeface="Times New Roman" pitchFamily="18" charset="0"/>
              </a:rPr>
              <a:t>1975 – 1990: </a:t>
            </a:r>
            <a:r>
              <a:rPr lang="en-US" sz="2200" dirty="0" err="1">
                <a:latin typeface="Times New Roman" pitchFamily="18" charset="0"/>
                <a:cs typeface="Times New Roman" pitchFamily="18" charset="0"/>
              </a:rPr>
              <a:t>Nhiều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ngôn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ngữ</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hình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hóa</a:t>
            </a:r>
            <a:r>
              <a:rPr lang="en-US" sz="2200" dirty="0">
                <a:latin typeface="Times New Roman" pitchFamily="18" charset="0"/>
                <a:cs typeface="Times New Roman" pitchFamily="18" charset="0"/>
              </a:rPr>
              <a:t> HĐT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endParaRPr lang="en-US" sz="2200" dirty="0">
              <a:latin typeface="Times New Roman" pitchFamily="18" charset="0"/>
              <a:cs typeface="Times New Roman" pitchFamily="18" charset="0"/>
            </a:endParaRPr>
          </a:p>
          <a:p>
            <a:pPr marL="820738" lvl="4" indent="-342900" algn="just">
              <a:lnSpc>
                <a:spcPct val="130000"/>
              </a:lnSpc>
              <a:buClr>
                <a:schemeClr val="tx1"/>
              </a:buClr>
              <a:buFont typeface="Wingdings" panose="05000000000000000000" pitchFamily="2" charset="2"/>
              <a:buChar char="§"/>
              <a:defRPr/>
            </a:pPr>
            <a:r>
              <a:rPr lang="en-US" sz="2200" dirty="0">
                <a:latin typeface="Times New Roman" pitchFamily="18" charset="0"/>
                <a:cs typeface="Times New Roman" pitchFamily="18" charset="0"/>
              </a:rPr>
              <a:t>1990 – 1994: </a:t>
            </a:r>
            <a:r>
              <a:rPr lang="en-US" sz="2200" dirty="0" err="1">
                <a:latin typeface="Times New Roman" pitchFamily="18" charset="0"/>
                <a:cs typeface="Times New Roman" pitchFamily="18" charset="0"/>
              </a:rPr>
              <a:t>Hơn</a:t>
            </a:r>
            <a:r>
              <a:rPr lang="en-US" sz="2200" dirty="0">
                <a:latin typeface="Times New Roman" pitchFamily="18" charset="0"/>
                <a:cs typeface="Times New Roman" pitchFamily="18" charset="0"/>
              </a:rPr>
              <a:t> 50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triển</a:t>
            </a:r>
            <a:r>
              <a:rPr lang="en-US" sz="2200" dirty="0">
                <a:latin typeface="Times New Roman" pitchFamily="18" charset="0"/>
                <a:cs typeface="Times New Roman" pitchFamily="18" charset="0"/>
              </a:rPr>
              <a:t> HĐT </a:t>
            </a:r>
            <a:r>
              <a:rPr lang="en-US" sz="2200" dirty="0" err="1">
                <a:latin typeface="Times New Roman" pitchFamily="18" charset="0"/>
                <a:cs typeface="Times New Roman" pitchFamily="18" charset="0"/>
              </a:rPr>
              <a:t>trong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OOD, OOSE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OMT</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10/ 1994: </a:t>
            </a:r>
            <a:r>
              <a:rPr lang="en-US" sz="2200" dirty="0" err="1">
                <a:latin typeface="Times New Roman" pitchFamily="18" charset="0"/>
                <a:cs typeface="Times New Roman" pitchFamily="18" charset="0"/>
              </a:rPr>
              <a:t>Rumbaugh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Booch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tiến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hành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dự</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án</a:t>
            </a:r>
            <a:r>
              <a:rPr lang="en-US" sz="2200" dirty="0">
                <a:latin typeface="Times New Roman" pitchFamily="18" charset="0"/>
                <a:cs typeface="Times New Roman" pitchFamily="18" charset="0"/>
              </a:rPr>
              <a:t> UML ở Rational</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10/ 1995: </a:t>
            </a:r>
            <a:r>
              <a:rPr lang="en-US" sz="2200" dirty="0" err="1">
                <a:latin typeface="Times New Roman" pitchFamily="18" charset="0"/>
                <a:cs typeface="Times New Roman" pitchFamily="18" charset="0"/>
              </a:rPr>
              <a:t>Phiên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đầu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của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phương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hợp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nhất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dưới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tên</a:t>
            </a:r>
            <a:r>
              <a:rPr lang="en-US" sz="2200" dirty="0">
                <a:latin typeface="Times New Roman" pitchFamily="18" charset="0"/>
                <a:cs typeface="Times New Roman" pitchFamily="18" charset="0"/>
              </a:rPr>
              <a:t> “Unified Method” v0.8</a:t>
            </a:r>
          </a:p>
          <a:p>
            <a:pPr marL="820738" lvl="4" indent="-342900" algn="just">
              <a:lnSpc>
                <a:spcPct val="130000"/>
              </a:lnSpc>
              <a:buClr>
                <a:schemeClr val="tx1"/>
              </a:buClr>
              <a:buFont typeface="Wingdings" panose="05000000000000000000" pitchFamily="2" charset="2"/>
              <a:buChar char="§"/>
              <a:defRPr/>
            </a:pPr>
            <a:r>
              <a:rPr lang="en-US" sz="2200" dirty="0" err="1">
                <a:latin typeface="Times New Roman" pitchFamily="18" charset="0"/>
                <a:cs typeface="Times New Roman" pitchFamily="18" charset="0"/>
              </a:rPr>
              <a:t>Cuối</a:t>
            </a:r>
            <a:r>
              <a:rPr lang="en-US" sz="2200" dirty="0">
                <a:latin typeface="Times New Roman" pitchFamily="18" charset="0"/>
                <a:cs typeface="Times New Roman" pitchFamily="18" charset="0"/>
              </a:rPr>
              <a:t> 1995: Jacobson </a:t>
            </a:r>
            <a:r>
              <a:rPr lang="en-US" sz="2200" dirty="0" err="1">
                <a:latin typeface="Times New Roman" pitchFamily="18" charset="0"/>
                <a:cs typeface="Times New Roman" pitchFamily="18" charset="0"/>
              </a:rPr>
              <a:t>tham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nhóm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bản</a:t>
            </a:r>
            <a:r>
              <a:rPr lang="en-US" sz="2200" dirty="0">
                <a:latin typeface="Times New Roman" pitchFamily="18" charset="0"/>
                <a:cs typeface="Times New Roman" pitchFamily="18" charset="0"/>
              </a:rPr>
              <a:t> UML v0.9 </a:t>
            </a:r>
            <a:r>
              <a:rPr lang="en-US" sz="2200" dirty="0" err="1">
                <a:latin typeface="Times New Roman" pitchFamily="18" charset="0"/>
                <a:cs typeface="Times New Roman" pitchFamily="18" charset="0"/>
              </a:rPr>
              <a:t>tích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hợp</a:t>
            </a:r>
            <a:r>
              <a:rPr lang="en-US" sz="2200" dirty="0">
                <a:latin typeface="Times New Roman" pitchFamily="18" charset="0"/>
                <a:cs typeface="Times New Roman" pitchFamily="18" charset="0"/>
              </a:rPr>
              <a:t> OOSE </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đời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vào</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tháng</a:t>
            </a:r>
            <a:r>
              <a:rPr lang="en-US" sz="2200" dirty="0">
                <a:latin typeface="Times New Roman" pitchFamily="18" charset="0"/>
                <a:cs typeface="Times New Roman" pitchFamily="18" charset="0"/>
              </a:rPr>
              <a:t> 6/ 1996 </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6</a:t>
            </a:fld>
            <a:endParaRPr lang="en-US">
              <a:solidFill>
                <a:srgbClr val="000066"/>
              </a:solidFill>
            </a:endParaRPr>
          </a:p>
        </p:txBody>
      </p:sp>
    </p:spTree>
    <p:extLst>
      <p:ext uri="{BB962C8B-B14F-4D97-AF65-F5344CB8AC3E}">
        <p14:creationId xmlns:p14="http://schemas.microsoft.com/office/powerpoint/2010/main" val="3923970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60</a:t>
            </a:fld>
            <a:endParaRPr lang="en-US" spc="-5" dirty="0"/>
          </a:p>
        </p:txBody>
      </p:sp>
      <p:sp>
        <p:nvSpPr>
          <p:cNvPr id="2" name="TextBox 1">
            <a:extLst>
              <a:ext uri="{FF2B5EF4-FFF2-40B4-BE49-F238E27FC236}">
                <a16:creationId xmlns:a16="http://schemas.microsoft.com/office/drawing/2014/main" id="{0B0BAE61-5060-F9F0-9B41-25B840B5036B}"/>
              </a:ext>
            </a:extLst>
          </p:cNvPr>
          <p:cNvSpPr txBox="1"/>
          <p:nvPr/>
        </p:nvSpPr>
        <p:spPr>
          <a:xfrm>
            <a:off x="269358" y="999459"/>
            <a:ext cx="9367283" cy="1384995"/>
          </a:xfrm>
          <a:prstGeom prst="rect">
            <a:avLst/>
          </a:prstGeom>
          <a:noFill/>
        </p:spPr>
        <p:txBody>
          <a:bodyPr wrap="square" rtlCol="0">
            <a:spAutoFit/>
          </a:bodyPr>
          <a:lstStyle/>
          <a:p>
            <a:pPr algn="just"/>
            <a:r>
              <a:rPr lang="en-US" sz="2800" b="0" i="0">
                <a:solidFill>
                  <a:srgbClr val="000000"/>
                </a:solidFill>
                <a:effectLst/>
              </a:rPr>
              <a:t>V</a:t>
            </a:r>
            <a:r>
              <a:rPr lang="vi-VN" sz="2800" b="0" i="0">
                <a:solidFill>
                  <a:srgbClr val="000000"/>
                </a:solidFill>
                <a:effectLst/>
              </a:rPr>
              <a:t>í dụ một phần của biểu đồ lớp trong hệ thống quản lý thư viện trong</a:t>
            </a:r>
            <a:r>
              <a:rPr lang="en-US" sz="2800" b="0" i="0">
                <a:solidFill>
                  <a:srgbClr val="000000"/>
                </a:solidFill>
                <a:effectLst/>
              </a:rPr>
              <a:t> </a:t>
            </a:r>
            <a:r>
              <a:rPr lang="vi-VN" sz="2800" b="0" i="0">
                <a:solidFill>
                  <a:srgbClr val="000000"/>
                </a:solidFill>
                <a:effectLst/>
              </a:rPr>
              <a:t>đó các lớp Thủ thư (người quản lý thư viên) và Bạn đọc kế thừa từ lớp Person.</a:t>
            </a:r>
            <a:r>
              <a:rPr lang="vi-VN" sz="2800"/>
              <a:t> </a:t>
            </a:r>
            <a:endParaRPr lang="en-US" sz="2800"/>
          </a:p>
        </p:txBody>
      </p:sp>
      <p:pic>
        <p:nvPicPr>
          <p:cNvPr id="5" name="Picture 4">
            <a:extLst>
              <a:ext uri="{FF2B5EF4-FFF2-40B4-BE49-F238E27FC236}">
                <a16:creationId xmlns:a16="http://schemas.microsoft.com/office/drawing/2014/main" id="{81426A97-1446-97F4-FDC7-1ED7FF3BEC47}"/>
              </a:ext>
            </a:extLst>
          </p:cNvPr>
          <p:cNvPicPr>
            <a:picLocks noChangeAspect="1"/>
          </p:cNvPicPr>
          <p:nvPr/>
        </p:nvPicPr>
        <p:blipFill>
          <a:blip r:embed="rId2"/>
          <a:stretch>
            <a:fillRect/>
          </a:stretch>
        </p:blipFill>
        <p:spPr>
          <a:xfrm>
            <a:off x="904759" y="2474567"/>
            <a:ext cx="7792673" cy="3926168"/>
          </a:xfrm>
          <a:prstGeom prst="rect">
            <a:avLst/>
          </a:prstGeom>
        </p:spPr>
      </p:pic>
      <p:sp>
        <p:nvSpPr>
          <p:cNvPr id="6" name="Title 1">
            <a:extLst>
              <a:ext uri="{FF2B5EF4-FFF2-40B4-BE49-F238E27FC236}">
                <a16:creationId xmlns:a16="http://schemas.microsoft.com/office/drawing/2014/main" id="{54D80A0A-D7D2-D013-C5C0-54222F0BA69B}"/>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348745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61</a:t>
            </a:fld>
            <a:endParaRPr lang="en-US" spc="-5" dirty="0"/>
          </a:p>
        </p:txBody>
      </p:sp>
      <p:pic>
        <p:nvPicPr>
          <p:cNvPr id="3" name="Picture 2">
            <a:extLst>
              <a:ext uri="{FF2B5EF4-FFF2-40B4-BE49-F238E27FC236}">
                <a16:creationId xmlns:a16="http://schemas.microsoft.com/office/drawing/2014/main" id="{AB5603CF-BD17-8A41-A39E-A595B53AF7F6}"/>
              </a:ext>
            </a:extLst>
          </p:cNvPr>
          <p:cNvPicPr>
            <a:picLocks noChangeAspect="1"/>
          </p:cNvPicPr>
          <p:nvPr/>
        </p:nvPicPr>
        <p:blipFill>
          <a:blip r:embed="rId2"/>
          <a:stretch>
            <a:fillRect/>
          </a:stretch>
        </p:blipFill>
        <p:spPr>
          <a:xfrm>
            <a:off x="967563" y="1052623"/>
            <a:ext cx="7442790" cy="5326912"/>
          </a:xfrm>
          <a:prstGeom prst="rect">
            <a:avLst/>
          </a:prstGeom>
        </p:spPr>
      </p:pic>
      <p:sp>
        <p:nvSpPr>
          <p:cNvPr id="6" name="TextBox 5">
            <a:extLst>
              <a:ext uri="{FF2B5EF4-FFF2-40B4-BE49-F238E27FC236}">
                <a16:creationId xmlns:a16="http://schemas.microsoft.com/office/drawing/2014/main" id="{8F648028-543F-5283-31CA-D3D1DD165DA1}"/>
              </a:ext>
            </a:extLst>
          </p:cNvPr>
          <p:cNvSpPr txBox="1"/>
          <p:nvPr/>
        </p:nvSpPr>
        <p:spPr>
          <a:xfrm>
            <a:off x="3498111" y="102413"/>
            <a:ext cx="5752214" cy="523220"/>
          </a:xfrm>
          <a:prstGeom prst="rect">
            <a:avLst/>
          </a:prstGeom>
          <a:noFill/>
        </p:spPr>
        <p:txBody>
          <a:bodyPr wrap="square">
            <a:spAutoFit/>
          </a:bodyPr>
          <a:lstStyle/>
          <a:p>
            <a:pPr algn="r"/>
            <a:r>
              <a:rPr lang="en-US" sz="2800" b="1" i="0">
                <a:solidFill>
                  <a:schemeClr val="bg1"/>
                </a:solidFill>
                <a:effectLst/>
                <a:latin typeface="TimesNewRomanPS-BoldMT"/>
              </a:rPr>
              <a:t>Xây dựng biểu đồ lớp phân tích</a:t>
            </a:r>
            <a:endParaRPr lang="en-US" sz="2800">
              <a:solidFill>
                <a:schemeClr val="bg1"/>
              </a:solidFill>
            </a:endParaRPr>
          </a:p>
        </p:txBody>
      </p:sp>
    </p:spTree>
    <p:extLst>
      <p:ext uri="{BB962C8B-B14F-4D97-AF65-F5344CB8AC3E}">
        <p14:creationId xmlns:p14="http://schemas.microsoft.com/office/powerpoint/2010/main" val="3562392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F8430-DB2F-0A9C-CC07-F6EA7D5722FD}"/>
              </a:ext>
            </a:extLst>
          </p:cNvPr>
          <p:cNvPicPr>
            <a:picLocks noChangeAspect="1"/>
          </p:cNvPicPr>
          <p:nvPr/>
        </p:nvPicPr>
        <p:blipFill>
          <a:blip r:embed="rId2"/>
          <a:stretch>
            <a:fillRect/>
          </a:stretch>
        </p:blipFill>
        <p:spPr>
          <a:xfrm>
            <a:off x="681038" y="866750"/>
            <a:ext cx="8377544" cy="5571067"/>
          </a:xfrm>
          <a:prstGeom prst="rect">
            <a:avLst/>
          </a:prstGeom>
        </p:spPr>
      </p:pic>
      <p:sp>
        <p:nvSpPr>
          <p:cNvPr id="4" name="Slide Number Placeholder 3">
            <a:extLst>
              <a:ext uri="{FF2B5EF4-FFF2-40B4-BE49-F238E27FC236}">
                <a16:creationId xmlns:a16="http://schemas.microsoft.com/office/drawing/2014/main" id="{994B064F-D18D-AF9B-B47B-539732051DFF}"/>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62</a:t>
            </a:fld>
            <a:endParaRPr lang="en-US" sz="1200" spc="-5">
              <a:solidFill>
                <a:schemeClr val="tx1">
                  <a:tint val="75000"/>
                </a:schemeClr>
              </a:solidFill>
              <a:latin typeface="+mn-lt"/>
              <a:cs typeface="+mn-cs"/>
            </a:endParaRPr>
          </a:p>
        </p:txBody>
      </p:sp>
    </p:spTree>
    <p:extLst>
      <p:ext uri="{BB962C8B-B14F-4D97-AF65-F5344CB8AC3E}">
        <p14:creationId xmlns:p14="http://schemas.microsoft.com/office/powerpoint/2010/main" val="3337426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F6EED-E17B-2FEB-015F-D1188CFB1434}"/>
              </a:ext>
            </a:extLst>
          </p:cNvPr>
          <p:cNvPicPr>
            <a:picLocks noChangeAspect="1"/>
          </p:cNvPicPr>
          <p:nvPr/>
        </p:nvPicPr>
        <p:blipFill>
          <a:blip r:embed="rId2"/>
          <a:stretch>
            <a:fillRect/>
          </a:stretch>
        </p:blipFill>
        <p:spPr>
          <a:xfrm>
            <a:off x="1656510" y="877383"/>
            <a:ext cx="6592980" cy="5571067"/>
          </a:xfrm>
          <a:prstGeom prst="rect">
            <a:avLst/>
          </a:prstGeom>
        </p:spPr>
      </p:pic>
      <p:sp>
        <p:nvSpPr>
          <p:cNvPr id="4" name="Slide Number Placeholder 3">
            <a:extLst>
              <a:ext uri="{FF2B5EF4-FFF2-40B4-BE49-F238E27FC236}">
                <a16:creationId xmlns:a16="http://schemas.microsoft.com/office/drawing/2014/main" id="{B1C12AF4-8AB5-987B-0845-DB15E7A86926}"/>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63</a:t>
            </a:fld>
            <a:endParaRPr lang="en-US" sz="1200" spc="-5">
              <a:solidFill>
                <a:schemeClr val="tx1">
                  <a:tint val="75000"/>
                </a:schemeClr>
              </a:solidFill>
              <a:latin typeface="+mn-lt"/>
              <a:cs typeface="+mn-cs"/>
            </a:endParaRPr>
          </a:p>
        </p:txBody>
      </p:sp>
      <p:sp>
        <p:nvSpPr>
          <p:cNvPr id="2" name="Title 1">
            <a:extLst>
              <a:ext uri="{FF2B5EF4-FFF2-40B4-BE49-F238E27FC236}">
                <a16:creationId xmlns:a16="http://schemas.microsoft.com/office/drawing/2014/main" id="{67E765BE-785D-B8DE-D8BA-6ADE7A4A1881}"/>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706114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34151-12EA-08B4-44A9-0B94BA6B643A}"/>
              </a:ext>
            </a:extLst>
          </p:cNvPr>
          <p:cNvPicPr>
            <a:picLocks noChangeAspect="1"/>
          </p:cNvPicPr>
          <p:nvPr/>
        </p:nvPicPr>
        <p:blipFill>
          <a:blip r:embed="rId2"/>
          <a:stretch>
            <a:fillRect/>
          </a:stretch>
        </p:blipFill>
        <p:spPr>
          <a:xfrm>
            <a:off x="522816" y="918860"/>
            <a:ext cx="8860367" cy="5360521"/>
          </a:xfrm>
          <a:prstGeom prst="rect">
            <a:avLst/>
          </a:prstGeom>
        </p:spPr>
      </p:pic>
      <p:sp>
        <p:nvSpPr>
          <p:cNvPr id="4" name="Slide Number Placeholder 3">
            <a:extLst>
              <a:ext uri="{FF2B5EF4-FFF2-40B4-BE49-F238E27FC236}">
                <a16:creationId xmlns:a16="http://schemas.microsoft.com/office/drawing/2014/main" id="{1E0A9934-1DC3-0147-BA21-541653476306}"/>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64</a:t>
            </a:fld>
            <a:endParaRPr lang="en-US" sz="1200" spc="-5">
              <a:solidFill>
                <a:schemeClr val="tx1">
                  <a:tint val="75000"/>
                </a:schemeClr>
              </a:solidFill>
              <a:latin typeface="+mn-lt"/>
              <a:cs typeface="+mn-cs"/>
            </a:endParaRPr>
          </a:p>
        </p:txBody>
      </p:sp>
    </p:spTree>
    <p:extLst>
      <p:ext uri="{BB962C8B-B14F-4D97-AF65-F5344CB8AC3E}">
        <p14:creationId xmlns:p14="http://schemas.microsoft.com/office/powerpoint/2010/main" val="3125181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49B7D6-1981-7ACB-3780-DAEA2AB4AEC0}"/>
              </a:ext>
            </a:extLst>
          </p:cNvPr>
          <p:cNvPicPr>
            <a:picLocks noChangeAspect="1"/>
          </p:cNvPicPr>
          <p:nvPr/>
        </p:nvPicPr>
        <p:blipFill>
          <a:blip r:embed="rId2"/>
          <a:stretch>
            <a:fillRect/>
          </a:stretch>
        </p:blipFill>
        <p:spPr>
          <a:xfrm>
            <a:off x="522816" y="973680"/>
            <a:ext cx="8860367" cy="5382670"/>
          </a:xfrm>
          <a:prstGeom prst="rect">
            <a:avLst/>
          </a:prstGeom>
        </p:spPr>
      </p:pic>
      <p:sp>
        <p:nvSpPr>
          <p:cNvPr id="4" name="Slide Number Placeholder 3">
            <a:extLst>
              <a:ext uri="{FF2B5EF4-FFF2-40B4-BE49-F238E27FC236}">
                <a16:creationId xmlns:a16="http://schemas.microsoft.com/office/drawing/2014/main" id="{B1E0375C-946E-CF7D-531F-716A0F12632E}"/>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65</a:t>
            </a:fld>
            <a:endParaRPr lang="en-US" sz="1200" spc="-5">
              <a:solidFill>
                <a:schemeClr val="tx1">
                  <a:tint val="75000"/>
                </a:schemeClr>
              </a:solidFill>
              <a:latin typeface="+mn-lt"/>
              <a:cs typeface="+mn-cs"/>
            </a:endParaRPr>
          </a:p>
        </p:txBody>
      </p:sp>
      <p:sp>
        <p:nvSpPr>
          <p:cNvPr id="2" name="Title 1">
            <a:extLst>
              <a:ext uri="{FF2B5EF4-FFF2-40B4-BE49-F238E27FC236}">
                <a16:creationId xmlns:a16="http://schemas.microsoft.com/office/drawing/2014/main" id="{5751DB58-FA31-DFEC-677B-11186C3A20FF}"/>
              </a:ext>
            </a:extLst>
          </p:cNvPr>
          <p:cNvSpPr>
            <a:spLocks noGrp="1"/>
          </p:cNvSpPr>
          <p:nvPr>
            <p:ph type="title"/>
          </p:nvPr>
        </p:nvSpPr>
        <p:spPr>
          <a:xfrm>
            <a:off x="2575946" y="188150"/>
            <a:ext cx="6727542" cy="467995"/>
          </a:xfrm>
        </p:spPr>
        <p:txBody>
          <a:bodyPr/>
          <a:lstStyle/>
          <a:p>
            <a:pPr algn="r"/>
            <a:r>
              <a:rPr lang="en-US" sz="3200" b="1" i="0">
                <a:solidFill>
                  <a:schemeClr val="bg1"/>
                </a:solidFill>
                <a:effectLst/>
                <a:latin typeface="TimesNewRomanPS-BoldMT"/>
              </a:rPr>
              <a:t>3.2.1.2. Biểu đồ lớp</a:t>
            </a:r>
            <a:endParaRPr lang="en-US" sz="3200">
              <a:solidFill>
                <a:schemeClr val="bg1"/>
              </a:solidFill>
            </a:endParaRPr>
          </a:p>
        </p:txBody>
      </p:sp>
    </p:spTree>
    <p:extLst>
      <p:ext uri="{BB962C8B-B14F-4D97-AF65-F5344CB8AC3E}">
        <p14:creationId xmlns:p14="http://schemas.microsoft.com/office/powerpoint/2010/main" val="2750885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B1AA52-E40F-CFBB-F7A5-DB24726D075C}"/>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66</a:t>
            </a:fld>
            <a:endParaRPr lang="en-US" spc="-5" dirty="0"/>
          </a:p>
        </p:txBody>
      </p:sp>
      <p:pic>
        <p:nvPicPr>
          <p:cNvPr id="6" name="Picture 5">
            <a:extLst>
              <a:ext uri="{FF2B5EF4-FFF2-40B4-BE49-F238E27FC236}">
                <a16:creationId xmlns:a16="http://schemas.microsoft.com/office/drawing/2014/main" id="{B8DBEFFC-A176-6501-39B9-81577CD62A6C}"/>
              </a:ext>
            </a:extLst>
          </p:cNvPr>
          <p:cNvPicPr>
            <a:picLocks noChangeAspect="1"/>
          </p:cNvPicPr>
          <p:nvPr/>
        </p:nvPicPr>
        <p:blipFill>
          <a:blip r:embed="rId2"/>
          <a:stretch>
            <a:fillRect/>
          </a:stretch>
        </p:blipFill>
        <p:spPr>
          <a:xfrm>
            <a:off x="1275907" y="1180214"/>
            <a:ext cx="7474688" cy="4412512"/>
          </a:xfrm>
          <a:prstGeom prst="rect">
            <a:avLst/>
          </a:prstGeom>
        </p:spPr>
      </p:pic>
      <p:sp>
        <p:nvSpPr>
          <p:cNvPr id="8" name="TextBox 7">
            <a:extLst>
              <a:ext uri="{FF2B5EF4-FFF2-40B4-BE49-F238E27FC236}">
                <a16:creationId xmlns:a16="http://schemas.microsoft.com/office/drawing/2014/main" id="{184024AA-9C1C-E903-E815-59FB9A57208A}"/>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48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67</a:t>
            </a:fld>
            <a:endParaRPr lang="en-US" spc="-5" dirty="0"/>
          </a:p>
        </p:txBody>
      </p:sp>
      <p:pic>
        <p:nvPicPr>
          <p:cNvPr id="6" name="Picture 5">
            <a:extLst>
              <a:ext uri="{FF2B5EF4-FFF2-40B4-BE49-F238E27FC236}">
                <a16:creationId xmlns:a16="http://schemas.microsoft.com/office/drawing/2014/main" id="{52E8E3D6-67B5-DED2-9980-830507C94755}"/>
              </a:ext>
            </a:extLst>
          </p:cNvPr>
          <p:cNvPicPr>
            <a:picLocks noChangeAspect="1"/>
          </p:cNvPicPr>
          <p:nvPr/>
        </p:nvPicPr>
        <p:blipFill>
          <a:blip r:embed="rId2"/>
          <a:stretch>
            <a:fillRect/>
          </a:stretch>
        </p:blipFill>
        <p:spPr>
          <a:xfrm>
            <a:off x="893136" y="1318437"/>
            <a:ext cx="7549116" cy="4848447"/>
          </a:xfrm>
          <a:prstGeom prst="rect">
            <a:avLst/>
          </a:prstGeom>
        </p:spPr>
      </p:pic>
      <p:sp>
        <p:nvSpPr>
          <p:cNvPr id="7" name="TextBox 6">
            <a:extLst>
              <a:ext uri="{FF2B5EF4-FFF2-40B4-BE49-F238E27FC236}">
                <a16:creationId xmlns:a16="http://schemas.microsoft.com/office/drawing/2014/main" id="{E80BF48A-184B-EADE-BC06-7B1977646486}"/>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809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F716DB-889F-B88E-5B06-77E6A475088A}"/>
              </a:ext>
            </a:extLst>
          </p:cNvPr>
          <p:cNvPicPr>
            <a:picLocks noChangeAspect="1"/>
          </p:cNvPicPr>
          <p:nvPr/>
        </p:nvPicPr>
        <p:blipFill>
          <a:blip r:embed="rId2"/>
          <a:stretch>
            <a:fillRect/>
          </a:stretch>
        </p:blipFill>
        <p:spPr>
          <a:xfrm>
            <a:off x="522816" y="1413267"/>
            <a:ext cx="8860367" cy="4031464"/>
          </a:xfrm>
          <a:prstGeom prst="rect">
            <a:avLst/>
          </a:prstGeom>
        </p:spPr>
      </p:pic>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68</a:t>
            </a:fld>
            <a:endParaRPr lang="en-US" sz="1200" spc="-5">
              <a:solidFill>
                <a:schemeClr val="tx1">
                  <a:tint val="75000"/>
                </a:schemeClr>
              </a:solidFill>
              <a:latin typeface="+mn-lt"/>
              <a:cs typeface="+mn-cs"/>
            </a:endParaRPr>
          </a:p>
        </p:txBody>
      </p:sp>
      <p:sp>
        <p:nvSpPr>
          <p:cNvPr id="7" name="TextBox 6">
            <a:extLst>
              <a:ext uri="{FF2B5EF4-FFF2-40B4-BE49-F238E27FC236}">
                <a16:creationId xmlns:a16="http://schemas.microsoft.com/office/drawing/2014/main" id="{BD46663D-8972-082D-8C56-CC4237366818}"/>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151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154F83-4630-D0F7-DC89-43D7468F26E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69</a:t>
            </a:fld>
            <a:endParaRPr lang="en-US" spc="-5" dirty="0"/>
          </a:p>
        </p:txBody>
      </p:sp>
      <p:pic>
        <p:nvPicPr>
          <p:cNvPr id="3" name="Picture 2">
            <a:extLst>
              <a:ext uri="{FF2B5EF4-FFF2-40B4-BE49-F238E27FC236}">
                <a16:creationId xmlns:a16="http://schemas.microsoft.com/office/drawing/2014/main" id="{E3107EF7-AE2C-54F6-75B9-32770D122C77}"/>
              </a:ext>
            </a:extLst>
          </p:cNvPr>
          <p:cNvPicPr>
            <a:picLocks noChangeAspect="1"/>
          </p:cNvPicPr>
          <p:nvPr/>
        </p:nvPicPr>
        <p:blipFill>
          <a:blip r:embed="rId2"/>
          <a:stretch>
            <a:fillRect/>
          </a:stretch>
        </p:blipFill>
        <p:spPr>
          <a:xfrm>
            <a:off x="787801" y="1295290"/>
            <a:ext cx="8037222" cy="4935389"/>
          </a:xfrm>
          <a:prstGeom prst="rect">
            <a:avLst/>
          </a:prstGeom>
        </p:spPr>
      </p:pic>
      <p:sp>
        <p:nvSpPr>
          <p:cNvPr id="5" name="TextBox 4">
            <a:extLst>
              <a:ext uri="{FF2B5EF4-FFF2-40B4-BE49-F238E27FC236}">
                <a16:creationId xmlns:a16="http://schemas.microsoft.com/office/drawing/2014/main" id="{A31DACFB-9DA3-F144-E8B9-551EA4E788A4}"/>
              </a:ext>
            </a:extLst>
          </p:cNvPr>
          <p:cNvSpPr txBox="1"/>
          <p:nvPr/>
        </p:nvSpPr>
        <p:spPr>
          <a:xfrm>
            <a:off x="2381693" y="171248"/>
            <a:ext cx="6007395" cy="584775"/>
          </a:xfrm>
          <a:prstGeom prst="rect">
            <a:avLst/>
          </a:prstGeom>
          <a:noFill/>
        </p:spPr>
        <p:txBody>
          <a:bodyPr wrap="square">
            <a:spAutoFit/>
          </a:bodyPr>
          <a:lstStyle/>
          <a:p>
            <a:r>
              <a:rPr lang="en-US" sz="3200" b="1">
                <a:solidFill>
                  <a:schemeClr val="bg1"/>
                </a:solidFill>
                <a:effectLst/>
                <a:latin typeface="Times New Roman" panose="02020603050405020304" pitchFamily="18" charset="0"/>
                <a:cs typeface="Times New Roman" panose="02020603050405020304" pitchFamily="18" charset="0"/>
              </a:rPr>
              <a:t>Lập biểu đồ lớp cho ca sử dụng</a:t>
            </a:r>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79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72" y="162742"/>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488950" y="849397"/>
            <a:ext cx="8814076" cy="5750185"/>
          </a:xfrm>
        </p:spPr>
        <p:txBody>
          <a:bodyPr/>
          <a:lstStyle/>
          <a:p>
            <a:pPr marL="0" indent="0">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a:lnSpc>
                <a:spcPct val="130000"/>
              </a:lnSpc>
              <a:buFont typeface="Wingdings" panose="05000000000000000000" pitchFamily="2" charset="2"/>
              <a:buChar char="§"/>
              <a:defRPr/>
            </a:pP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Các</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phiên</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0"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bản</a:t>
            </a:r>
            <a:r>
              <a:rPr lang="en-US" altLang="en-US" sz="2800" b="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a:t>
            </a:r>
            <a:endParaRPr lang="en-US" altLang="en-US" sz="2800"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7</a:t>
            </a:fld>
            <a:endParaRPr lang="en-US">
              <a:solidFill>
                <a:srgbClr val="000066"/>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919168881"/>
              </p:ext>
            </p:extLst>
          </p:nvPr>
        </p:nvGraphicFramePr>
        <p:xfrm>
          <a:off x="5257800" y="1563094"/>
          <a:ext cx="3908262" cy="4817828"/>
        </p:xfrm>
        <a:graphic>
          <a:graphicData uri="http://schemas.openxmlformats.org/drawingml/2006/table">
            <a:tbl>
              <a:tblPr firstRow="1" bandRow="1">
                <a:tableStyleId>{5C22544A-7EE6-4342-B048-85BDC9FD1C3A}</a:tableStyleId>
              </a:tblPr>
              <a:tblGrid>
                <a:gridCol w="1954131">
                  <a:extLst>
                    <a:ext uri="{9D8B030D-6E8A-4147-A177-3AD203B41FA5}">
                      <a16:colId xmlns:a16="http://schemas.microsoft.com/office/drawing/2014/main" val="20000"/>
                    </a:ext>
                  </a:extLst>
                </a:gridCol>
                <a:gridCol w="1954131">
                  <a:extLst>
                    <a:ext uri="{9D8B030D-6E8A-4147-A177-3AD203B41FA5}">
                      <a16:colId xmlns:a16="http://schemas.microsoft.com/office/drawing/2014/main" val="20001"/>
                    </a:ext>
                  </a:extLst>
                </a:gridCol>
              </a:tblGrid>
              <a:tr h="428708">
                <a:tc>
                  <a:txBody>
                    <a:bodyPr/>
                    <a:lstStyle/>
                    <a:p>
                      <a:r>
                        <a:rPr lang="en-US"/>
                        <a:t>Phiên</a:t>
                      </a:r>
                      <a:r>
                        <a:rPr lang="en-US" baseline="0"/>
                        <a:t> bản</a:t>
                      </a:r>
                      <a:endParaRPr lang="en-US"/>
                    </a:p>
                  </a:txBody>
                  <a:tcPr/>
                </a:tc>
                <a:tc>
                  <a:txBody>
                    <a:bodyPr/>
                    <a:lstStyle/>
                    <a:p>
                      <a:r>
                        <a:rPr lang="en-US"/>
                        <a:t>Ngày</a:t>
                      </a:r>
                      <a:r>
                        <a:rPr lang="en-US" baseline="0"/>
                        <a:t> công bố</a:t>
                      </a:r>
                      <a:endParaRPr lang="en-US"/>
                    </a:p>
                  </a:txBody>
                  <a:tcPr/>
                </a:tc>
                <a:extLst>
                  <a:ext uri="{0D108BD9-81ED-4DB2-BD59-A6C34878D82A}">
                    <a16:rowId xmlns:a16="http://schemas.microsoft.com/office/drawing/2014/main" val="10000"/>
                  </a:ext>
                </a:extLst>
              </a:tr>
              <a:tr h="312345">
                <a:tc>
                  <a:txBody>
                    <a:bodyPr/>
                    <a:lstStyle/>
                    <a:p>
                      <a:r>
                        <a:rPr lang="en-US"/>
                        <a:t>1.0</a:t>
                      </a:r>
                    </a:p>
                  </a:txBody>
                  <a:tcPr/>
                </a:tc>
                <a:tc>
                  <a:txBody>
                    <a:bodyPr/>
                    <a:lstStyle/>
                    <a:p>
                      <a:r>
                        <a:rPr lang="en-US"/>
                        <a:t>1/1997</a:t>
                      </a:r>
                    </a:p>
                  </a:txBody>
                  <a:tcPr/>
                </a:tc>
                <a:extLst>
                  <a:ext uri="{0D108BD9-81ED-4DB2-BD59-A6C34878D82A}">
                    <a16:rowId xmlns:a16="http://schemas.microsoft.com/office/drawing/2014/main" val="10001"/>
                  </a:ext>
                </a:extLst>
              </a:tr>
              <a:tr h="312345">
                <a:tc>
                  <a:txBody>
                    <a:bodyPr/>
                    <a:lstStyle/>
                    <a:p>
                      <a:r>
                        <a:rPr lang="en-US" dirty="0"/>
                        <a:t>1.1</a:t>
                      </a:r>
                    </a:p>
                  </a:txBody>
                  <a:tcPr/>
                </a:tc>
                <a:tc>
                  <a:txBody>
                    <a:bodyPr/>
                    <a:lstStyle/>
                    <a:p>
                      <a:r>
                        <a:rPr lang="en-US"/>
                        <a:t>12/1997</a:t>
                      </a:r>
                    </a:p>
                  </a:txBody>
                  <a:tcPr/>
                </a:tc>
                <a:extLst>
                  <a:ext uri="{0D108BD9-81ED-4DB2-BD59-A6C34878D82A}">
                    <a16:rowId xmlns:a16="http://schemas.microsoft.com/office/drawing/2014/main" val="10002"/>
                  </a:ext>
                </a:extLst>
              </a:tr>
              <a:tr h="312345">
                <a:tc>
                  <a:txBody>
                    <a:bodyPr/>
                    <a:lstStyle/>
                    <a:p>
                      <a:r>
                        <a:rPr lang="en-US"/>
                        <a:t>1.2</a:t>
                      </a:r>
                    </a:p>
                  </a:txBody>
                  <a:tcPr/>
                </a:tc>
                <a:tc>
                  <a:txBody>
                    <a:bodyPr/>
                    <a:lstStyle/>
                    <a:p>
                      <a:r>
                        <a:rPr lang="en-US"/>
                        <a:t>7/1999</a:t>
                      </a:r>
                    </a:p>
                  </a:txBody>
                  <a:tcPr/>
                </a:tc>
                <a:extLst>
                  <a:ext uri="{0D108BD9-81ED-4DB2-BD59-A6C34878D82A}">
                    <a16:rowId xmlns:a16="http://schemas.microsoft.com/office/drawing/2014/main" val="10003"/>
                  </a:ext>
                </a:extLst>
              </a:tr>
              <a:tr h="312345">
                <a:tc>
                  <a:txBody>
                    <a:bodyPr/>
                    <a:lstStyle/>
                    <a:p>
                      <a:r>
                        <a:rPr lang="en-US"/>
                        <a:t>1.3</a:t>
                      </a:r>
                    </a:p>
                  </a:txBody>
                  <a:tcPr/>
                </a:tc>
                <a:tc>
                  <a:txBody>
                    <a:bodyPr/>
                    <a:lstStyle/>
                    <a:p>
                      <a:r>
                        <a:rPr lang="en-US"/>
                        <a:t>2/2000</a:t>
                      </a:r>
                    </a:p>
                  </a:txBody>
                  <a:tcPr/>
                </a:tc>
                <a:extLst>
                  <a:ext uri="{0D108BD9-81ED-4DB2-BD59-A6C34878D82A}">
                    <a16:rowId xmlns:a16="http://schemas.microsoft.com/office/drawing/2014/main" val="10004"/>
                  </a:ext>
                </a:extLst>
              </a:tr>
              <a:tr h="312345">
                <a:tc>
                  <a:txBody>
                    <a:bodyPr/>
                    <a:lstStyle/>
                    <a:p>
                      <a:r>
                        <a:rPr lang="en-US"/>
                        <a:t>1.4</a:t>
                      </a:r>
                    </a:p>
                  </a:txBody>
                  <a:tcPr/>
                </a:tc>
                <a:tc>
                  <a:txBody>
                    <a:bodyPr/>
                    <a:lstStyle/>
                    <a:p>
                      <a:r>
                        <a:rPr lang="en-US"/>
                        <a:t>9/2001</a:t>
                      </a:r>
                    </a:p>
                  </a:txBody>
                  <a:tcPr/>
                </a:tc>
                <a:extLst>
                  <a:ext uri="{0D108BD9-81ED-4DB2-BD59-A6C34878D82A}">
                    <a16:rowId xmlns:a16="http://schemas.microsoft.com/office/drawing/2014/main" val="10005"/>
                  </a:ext>
                </a:extLst>
              </a:tr>
              <a:tr h="312345">
                <a:tc>
                  <a:txBody>
                    <a:bodyPr/>
                    <a:lstStyle/>
                    <a:p>
                      <a:r>
                        <a:rPr lang="en-US"/>
                        <a:t>1.5</a:t>
                      </a:r>
                    </a:p>
                  </a:txBody>
                  <a:tcPr/>
                </a:tc>
                <a:tc>
                  <a:txBody>
                    <a:bodyPr/>
                    <a:lstStyle/>
                    <a:p>
                      <a:r>
                        <a:rPr lang="en-US"/>
                        <a:t>3/2003</a:t>
                      </a:r>
                    </a:p>
                  </a:txBody>
                  <a:tcPr/>
                </a:tc>
                <a:extLst>
                  <a:ext uri="{0D108BD9-81ED-4DB2-BD59-A6C34878D82A}">
                    <a16:rowId xmlns:a16="http://schemas.microsoft.com/office/drawing/2014/main" val="10006"/>
                  </a:ext>
                </a:extLst>
              </a:tr>
              <a:tr h="312345">
                <a:tc>
                  <a:txBody>
                    <a:bodyPr/>
                    <a:lstStyle/>
                    <a:p>
                      <a:r>
                        <a:rPr lang="en-US"/>
                        <a:t>2.0</a:t>
                      </a:r>
                    </a:p>
                  </a:txBody>
                  <a:tcPr/>
                </a:tc>
                <a:tc>
                  <a:txBody>
                    <a:bodyPr/>
                    <a:lstStyle/>
                    <a:p>
                      <a:r>
                        <a:rPr lang="en-US"/>
                        <a:t>7/2005</a:t>
                      </a:r>
                    </a:p>
                  </a:txBody>
                  <a:tcPr/>
                </a:tc>
                <a:extLst>
                  <a:ext uri="{0D108BD9-81ED-4DB2-BD59-A6C34878D82A}">
                    <a16:rowId xmlns:a16="http://schemas.microsoft.com/office/drawing/2014/main" val="10007"/>
                  </a:ext>
                </a:extLst>
              </a:tr>
              <a:tr h="312345">
                <a:tc>
                  <a:txBody>
                    <a:bodyPr/>
                    <a:lstStyle/>
                    <a:p>
                      <a:r>
                        <a:rPr lang="en-US"/>
                        <a:t>2.1.2</a:t>
                      </a:r>
                    </a:p>
                  </a:txBody>
                  <a:tcPr/>
                </a:tc>
                <a:tc>
                  <a:txBody>
                    <a:bodyPr/>
                    <a:lstStyle/>
                    <a:p>
                      <a:r>
                        <a:rPr lang="en-US"/>
                        <a:t>10/2007</a:t>
                      </a:r>
                    </a:p>
                  </a:txBody>
                  <a:tcPr/>
                </a:tc>
                <a:extLst>
                  <a:ext uri="{0D108BD9-81ED-4DB2-BD59-A6C34878D82A}">
                    <a16:rowId xmlns:a16="http://schemas.microsoft.com/office/drawing/2014/main" val="10008"/>
                  </a:ext>
                </a:extLst>
              </a:tr>
              <a:tr h="312345">
                <a:tc>
                  <a:txBody>
                    <a:bodyPr/>
                    <a:lstStyle/>
                    <a:p>
                      <a:r>
                        <a:rPr lang="en-US"/>
                        <a:t>2.2</a:t>
                      </a:r>
                    </a:p>
                  </a:txBody>
                  <a:tcPr/>
                </a:tc>
                <a:tc>
                  <a:txBody>
                    <a:bodyPr/>
                    <a:lstStyle/>
                    <a:p>
                      <a:r>
                        <a:rPr lang="en-US"/>
                        <a:t>1/2009</a:t>
                      </a:r>
                    </a:p>
                  </a:txBody>
                  <a:tcPr/>
                </a:tc>
                <a:extLst>
                  <a:ext uri="{0D108BD9-81ED-4DB2-BD59-A6C34878D82A}">
                    <a16:rowId xmlns:a16="http://schemas.microsoft.com/office/drawing/2014/main" val="10009"/>
                  </a:ext>
                </a:extLst>
              </a:tr>
              <a:tr h="312345">
                <a:tc>
                  <a:txBody>
                    <a:bodyPr/>
                    <a:lstStyle/>
                    <a:p>
                      <a:r>
                        <a:rPr lang="en-US"/>
                        <a:t>2.3</a:t>
                      </a:r>
                    </a:p>
                  </a:txBody>
                  <a:tcPr/>
                </a:tc>
                <a:tc>
                  <a:txBody>
                    <a:bodyPr/>
                    <a:lstStyle/>
                    <a:p>
                      <a:r>
                        <a:rPr lang="en-US"/>
                        <a:t>5/2010</a:t>
                      </a:r>
                    </a:p>
                  </a:txBody>
                  <a:tcPr/>
                </a:tc>
                <a:extLst>
                  <a:ext uri="{0D108BD9-81ED-4DB2-BD59-A6C34878D82A}">
                    <a16:rowId xmlns:a16="http://schemas.microsoft.com/office/drawing/2014/main" val="10010"/>
                  </a:ext>
                </a:extLst>
              </a:tr>
              <a:tr h="312345">
                <a:tc>
                  <a:txBody>
                    <a:bodyPr/>
                    <a:lstStyle/>
                    <a:p>
                      <a:r>
                        <a:rPr lang="en-US"/>
                        <a:t>2.4.1</a:t>
                      </a:r>
                    </a:p>
                  </a:txBody>
                  <a:tcPr/>
                </a:tc>
                <a:tc>
                  <a:txBody>
                    <a:bodyPr/>
                    <a:lstStyle/>
                    <a:p>
                      <a:r>
                        <a:rPr lang="en-US"/>
                        <a:t>7/2011</a:t>
                      </a:r>
                    </a:p>
                  </a:txBody>
                  <a:tcPr/>
                </a:tc>
                <a:extLst>
                  <a:ext uri="{0D108BD9-81ED-4DB2-BD59-A6C34878D82A}">
                    <a16:rowId xmlns:a16="http://schemas.microsoft.com/office/drawing/2014/main" val="10011"/>
                  </a:ext>
                </a:extLst>
              </a:tr>
              <a:tr h="312345">
                <a:tc>
                  <a:txBody>
                    <a:bodyPr/>
                    <a:lstStyle/>
                    <a:p>
                      <a:r>
                        <a:rPr lang="en-US"/>
                        <a:t>2.5.1</a:t>
                      </a:r>
                    </a:p>
                  </a:txBody>
                  <a:tcPr/>
                </a:tc>
                <a:tc>
                  <a:txBody>
                    <a:bodyPr/>
                    <a:lstStyle/>
                    <a:p>
                      <a:r>
                        <a:rPr lang="en-US" dirty="0"/>
                        <a:t>12/2017</a:t>
                      </a:r>
                    </a:p>
                  </a:txBody>
                  <a:tcPr/>
                </a:tc>
                <a:extLst>
                  <a:ext uri="{0D108BD9-81ED-4DB2-BD59-A6C34878D82A}">
                    <a16:rowId xmlns:a16="http://schemas.microsoft.com/office/drawing/2014/main" val="10012"/>
                  </a:ext>
                </a:extLst>
              </a:tr>
            </a:tbl>
          </a:graphicData>
        </a:graphic>
      </p:graphicFrame>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l="9167"/>
          <a:stretch/>
        </p:blipFill>
        <p:spPr>
          <a:xfrm>
            <a:off x="685801" y="2494722"/>
            <a:ext cx="4380707" cy="3886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8812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a:xfrm>
            <a:off x="418824" y="6554643"/>
            <a:ext cx="337079" cy="226059"/>
          </a:xfrm>
        </p:spPr>
        <p:txBody>
          <a:bodyPr/>
          <a:lstStyle/>
          <a:p>
            <a:pPr marL="38100">
              <a:spcBef>
                <a:spcPts val="100"/>
              </a:spcBef>
            </a:pPr>
            <a:fld id="{81D60167-4931-47E6-BA6A-407CBD079E47}" type="slidenum">
              <a:rPr lang="en-US" spc="-5" smtClean="0"/>
              <a:pPr marL="38100">
                <a:spcBef>
                  <a:spcPts val="100"/>
                </a:spcBef>
              </a:pPr>
              <a:t>70</a:t>
            </a:fld>
            <a:endParaRPr lang="en-US" spc="-5" dirty="0"/>
          </a:p>
        </p:txBody>
      </p:sp>
      <p:sp>
        <p:nvSpPr>
          <p:cNvPr id="3" name="TextBox 2">
            <a:extLst>
              <a:ext uri="{FF2B5EF4-FFF2-40B4-BE49-F238E27FC236}">
                <a16:creationId xmlns:a16="http://schemas.microsoft.com/office/drawing/2014/main" id="{24F1A34D-D0EF-2B2B-1987-A929799CC769}"/>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B017D2BE-873F-43D4-AD03-0C7F1C8C3162}"/>
              </a:ext>
            </a:extLst>
          </p:cNvPr>
          <p:cNvSpPr txBox="1"/>
          <p:nvPr/>
        </p:nvSpPr>
        <p:spPr>
          <a:xfrm>
            <a:off x="329915" y="1197620"/>
            <a:ext cx="9246170" cy="4462760"/>
          </a:xfrm>
          <a:prstGeom prst="rect">
            <a:avLst/>
          </a:prstGeom>
          <a:noFill/>
        </p:spPr>
        <p:txBody>
          <a:bodyPr wrap="square" rtlCol="0">
            <a:spAutoFit/>
          </a:bodyPr>
          <a:lstStyle/>
          <a:p>
            <a:pPr algn="just">
              <a:spcBef>
                <a:spcPts val="600"/>
              </a:spcBef>
            </a:pPr>
            <a:r>
              <a:rPr lang="vi-VN" sz="2400" b="1" i="1">
                <a:solidFill>
                  <a:srgbClr val="000000"/>
                </a:solidFill>
                <a:effectLst/>
              </a:rPr>
              <a:t>a) Ý nghĩa</a:t>
            </a:r>
            <a:endParaRPr lang="en-US" sz="2400" b="1" i="1">
              <a:solidFill>
                <a:srgbClr val="000000"/>
              </a:solidFill>
              <a:effectLst/>
            </a:endParaRPr>
          </a:p>
          <a:p>
            <a:pPr algn="just">
              <a:spcBef>
                <a:spcPts val="600"/>
              </a:spcBef>
            </a:pPr>
            <a:r>
              <a:rPr lang="vi-VN" sz="2400" b="0" i="1">
                <a:solidFill>
                  <a:srgbClr val="00B050"/>
                </a:solidFill>
                <a:effectLst/>
              </a:rPr>
              <a:t>Biểu đồ trạng thái </a:t>
            </a:r>
            <a:r>
              <a:rPr lang="vi-VN" sz="2400" b="0" i="0">
                <a:solidFill>
                  <a:srgbClr val="000000"/>
                </a:solidFill>
                <a:effectLst/>
              </a:rPr>
              <a:t>được sử dụng để biểu diễn các trạng thái và sự chuyển tiếp giữa</a:t>
            </a:r>
            <a:r>
              <a:rPr lang="en-US" sz="2400" b="0" i="0">
                <a:solidFill>
                  <a:srgbClr val="000000"/>
                </a:solidFill>
                <a:effectLst/>
              </a:rPr>
              <a:t> </a:t>
            </a:r>
            <a:r>
              <a:rPr lang="vi-VN" sz="2400" b="0" i="0">
                <a:solidFill>
                  <a:srgbClr val="000000"/>
                </a:solidFill>
                <a:effectLst/>
              </a:rPr>
              <a:t>các trạng thái của các đối tượng trong một lớp</a:t>
            </a:r>
            <a:r>
              <a:rPr lang="en-US" sz="2400" b="0" i="0">
                <a:solidFill>
                  <a:srgbClr val="000000"/>
                </a:solidFill>
                <a:effectLst/>
              </a:rPr>
              <a:t> </a:t>
            </a:r>
            <a:r>
              <a:rPr lang="vi-VN" sz="2400" b="0" i="0">
                <a:solidFill>
                  <a:srgbClr val="000000"/>
                </a:solidFill>
                <a:effectLst/>
              </a:rPr>
              <a:t>xác định. Thông thường, mỗi lớp sẽ</a:t>
            </a:r>
            <a:r>
              <a:rPr lang="en-US" sz="2400" b="0" i="0">
                <a:solidFill>
                  <a:srgbClr val="000000"/>
                </a:solidFill>
                <a:effectLst/>
              </a:rPr>
              <a:t> </a:t>
            </a:r>
            <a:r>
              <a:rPr lang="vi-VN" sz="2400" b="0" i="0">
                <a:solidFill>
                  <a:srgbClr val="000000"/>
                </a:solidFill>
                <a:effectLst/>
              </a:rPr>
              <a:t>có một biểu đồ trạng thái (trừ lớp trừu tượng là lớp không có đối tượng).</a:t>
            </a:r>
            <a:endParaRPr lang="en-US" sz="2400" b="0" i="0">
              <a:solidFill>
                <a:srgbClr val="000000"/>
              </a:solidFill>
              <a:effectLst/>
            </a:endParaRPr>
          </a:p>
          <a:p>
            <a:pPr algn="just">
              <a:spcBef>
                <a:spcPts val="600"/>
              </a:spcBef>
            </a:pPr>
            <a:r>
              <a:rPr lang="vi-VN" sz="2400" b="0" i="1">
                <a:solidFill>
                  <a:srgbClr val="00B050"/>
                </a:solidFill>
                <a:effectLst/>
              </a:rPr>
              <a:t>Biểu đồ trạng thái </a:t>
            </a:r>
            <a:r>
              <a:rPr lang="vi-VN" sz="2400" b="0" i="0">
                <a:solidFill>
                  <a:srgbClr val="000000"/>
                </a:solidFill>
                <a:effectLst/>
              </a:rPr>
              <a:t>Có</a:t>
            </a:r>
            <a:r>
              <a:rPr lang="en-US" sz="2400" b="0" i="0">
                <a:solidFill>
                  <a:srgbClr val="000000"/>
                </a:solidFill>
                <a:effectLst/>
              </a:rPr>
              <a:t> </a:t>
            </a:r>
            <a:r>
              <a:rPr lang="vi-VN" sz="2400" b="0" i="0">
                <a:solidFill>
                  <a:srgbClr val="000000"/>
                </a:solidFill>
                <a:effectLst/>
              </a:rPr>
              <a:t>hai dạng biểu đồ trạng thái:</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Biểu đồ trạng thái cho một use case: </a:t>
            </a:r>
            <a:r>
              <a:rPr lang="vi-VN" sz="2400" b="0" i="0">
                <a:solidFill>
                  <a:srgbClr val="000000"/>
                </a:solidFill>
                <a:effectLst/>
              </a:rPr>
              <a:t>mô tả </a:t>
            </a:r>
            <a:r>
              <a:rPr lang="vi-VN" sz="2400" b="0" i="0">
                <a:solidFill>
                  <a:srgbClr val="FF0000"/>
                </a:solidFill>
                <a:effectLst/>
              </a:rPr>
              <a:t>các trạng thái </a:t>
            </a:r>
            <a:r>
              <a:rPr lang="vi-VN" sz="2400" b="0" i="0">
                <a:solidFill>
                  <a:srgbClr val="000000"/>
                </a:solidFill>
                <a:effectLst/>
              </a:rPr>
              <a:t>và </a:t>
            </a:r>
            <a:r>
              <a:rPr lang="vi-VN" sz="2400" b="0" i="0">
                <a:solidFill>
                  <a:srgbClr val="FF0000"/>
                </a:solidFill>
                <a:effectLst/>
              </a:rPr>
              <a:t>chuyển tiếp</a:t>
            </a:r>
            <a:r>
              <a:rPr lang="en-US" sz="2400" b="0" i="0">
                <a:solidFill>
                  <a:srgbClr val="FF0000"/>
                </a:solidFill>
                <a:effectLst/>
              </a:rPr>
              <a:t> </a:t>
            </a:r>
            <a:r>
              <a:rPr lang="vi-VN" sz="2400" b="0" i="0">
                <a:solidFill>
                  <a:srgbClr val="FF0000"/>
                </a:solidFill>
                <a:effectLst/>
              </a:rPr>
              <a:t>trạng thái </a:t>
            </a:r>
            <a:r>
              <a:rPr lang="vi-VN" sz="2400" b="0" i="0">
                <a:solidFill>
                  <a:srgbClr val="000000"/>
                </a:solidFill>
                <a:effectLst/>
              </a:rPr>
              <a:t>của một đối tượng thuộc một lớp nào đó trong hoạt động của một</a:t>
            </a:r>
            <a:r>
              <a:rPr lang="en-US" sz="2400" b="0" i="0">
                <a:solidFill>
                  <a:srgbClr val="000000"/>
                </a:solidFill>
                <a:effectLst/>
              </a:rPr>
              <a:t> </a:t>
            </a:r>
            <a:r>
              <a:rPr lang="vi-VN" sz="2400" b="0" i="0">
                <a:solidFill>
                  <a:srgbClr val="000000"/>
                </a:solidFill>
                <a:effectLst/>
              </a:rPr>
              <a:t>use case cụ thể.</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B050"/>
                </a:solidFill>
                <a:effectLst/>
              </a:rPr>
              <a:t>Biểu đồ trạng thái hệ thống</a:t>
            </a:r>
            <a:r>
              <a:rPr lang="en-US" sz="2400" b="0" i="1">
                <a:solidFill>
                  <a:srgbClr val="00B050"/>
                </a:solidFill>
                <a:effectLst/>
              </a:rPr>
              <a:t>:</a:t>
            </a:r>
            <a:r>
              <a:rPr lang="vi-VN" sz="2400" b="0" i="1">
                <a:solidFill>
                  <a:srgbClr val="00B050"/>
                </a:solidFill>
                <a:effectLst/>
              </a:rPr>
              <a:t> </a:t>
            </a:r>
            <a:r>
              <a:rPr lang="vi-VN" sz="2400" b="0" i="0">
                <a:solidFill>
                  <a:srgbClr val="FF0000"/>
                </a:solidFill>
                <a:effectLst/>
              </a:rPr>
              <a:t>mô tả tất cả các trạng thái </a:t>
            </a:r>
            <a:r>
              <a:rPr lang="vi-VN" sz="2400" b="0" i="0">
                <a:solidFill>
                  <a:srgbClr val="000000"/>
                </a:solidFill>
                <a:effectLst/>
              </a:rPr>
              <a:t>của </a:t>
            </a:r>
            <a:r>
              <a:rPr lang="vi-VN" sz="2400" b="0" i="0">
                <a:solidFill>
                  <a:srgbClr val="FF0000"/>
                </a:solidFill>
                <a:effectLst/>
              </a:rPr>
              <a:t>một đối tượng</a:t>
            </a:r>
            <a:r>
              <a:rPr lang="en-US" sz="2400" b="0" i="0">
                <a:solidFill>
                  <a:srgbClr val="000000"/>
                </a:solidFill>
                <a:effectLst/>
              </a:rPr>
              <a:t> </a:t>
            </a:r>
            <a:r>
              <a:rPr lang="vi-VN" sz="2400" b="0" i="0">
                <a:solidFill>
                  <a:srgbClr val="000000"/>
                </a:solidFill>
                <a:effectLst/>
              </a:rPr>
              <a:t>trong toàn bộ hoạt động của cả hệ thống.</a:t>
            </a:r>
            <a:r>
              <a:rPr lang="vi-VN" sz="2400"/>
              <a:t> </a:t>
            </a:r>
            <a:endParaRPr lang="en-US" sz="2400"/>
          </a:p>
        </p:txBody>
      </p:sp>
    </p:spTree>
    <p:extLst>
      <p:ext uri="{BB962C8B-B14F-4D97-AF65-F5344CB8AC3E}">
        <p14:creationId xmlns:p14="http://schemas.microsoft.com/office/powerpoint/2010/main" val="1600480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71</a:t>
            </a:fld>
            <a:endParaRPr lang="en-US" spc="-5" dirty="0"/>
          </a:p>
        </p:txBody>
      </p:sp>
      <p:sp>
        <p:nvSpPr>
          <p:cNvPr id="2" name="TextBox 1">
            <a:extLst>
              <a:ext uri="{FF2B5EF4-FFF2-40B4-BE49-F238E27FC236}">
                <a16:creationId xmlns:a16="http://schemas.microsoft.com/office/drawing/2014/main" id="{6ACD88C4-E62C-F19B-F63E-593221E44EA9}"/>
              </a:ext>
            </a:extLst>
          </p:cNvPr>
          <p:cNvSpPr txBox="1"/>
          <p:nvPr/>
        </p:nvSpPr>
        <p:spPr>
          <a:xfrm>
            <a:off x="202019" y="978195"/>
            <a:ext cx="9452344" cy="3046988"/>
          </a:xfrm>
          <a:prstGeom prst="rect">
            <a:avLst/>
          </a:prstGeom>
          <a:noFill/>
        </p:spPr>
        <p:txBody>
          <a:bodyPr wrap="square" rtlCol="0">
            <a:spAutoFit/>
          </a:bodyPr>
          <a:lstStyle/>
          <a:p>
            <a:pPr algn="just"/>
            <a:r>
              <a:rPr lang="vi-VN" sz="2400" b="1" i="1">
                <a:solidFill>
                  <a:srgbClr val="000000"/>
                </a:solidFill>
                <a:effectLst/>
              </a:rPr>
              <a:t>b) Tập ký hiệu UML cho biểu đồ trạng thái</a:t>
            </a:r>
            <a:endParaRPr lang="en-US" sz="2400" b="1" i="1">
              <a:solidFill>
                <a:srgbClr val="000000"/>
              </a:solidFill>
              <a:effectLst/>
            </a:endParaRPr>
          </a:p>
          <a:p>
            <a:pPr algn="just"/>
            <a:r>
              <a:rPr lang="vi-VN" sz="2400" b="0" i="0">
                <a:solidFill>
                  <a:srgbClr val="000000"/>
                </a:solidFill>
                <a:effectLst/>
              </a:rPr>
              <a:t>Các thành phần trong một biểu đồ trạng thái bao gồm:</a:t>
            </a:r>
            <a:endParaRPr lang="en-US" sz="2400" b="0" i="0">
              <a:solidFill>
                <a:srgbClr val="000000"/>
              </a:solidFill>
              <a:effectLst/>
            </a:endParaRPr>
          </a:p>
          <a:p>
            <a:pPr marL="342900" indent="-342900" algn="just">
              <a:buFontTx/>
              <a:buChar char="-"/>
            </a:pPr>
            <a:r>
              <a:rPr lang="vi-VN" sz="2400" b="1" i="1">
                <a:solidFill>
                  <a:srgbClr val="000000"/>
                </a:solidFill>
                <a:effectLst/>
              </a:rPr>
              <a:t>Trạng thái (state). </a:t>
            </a:r>
            <a:r>
              <a:rPr lang="vi-VN" sz="2400" b="0" i="0">
                <a:solidFill>
                  <a:srgbClr val="000000"/>
                </a:solidFill>
                <a:effectLst/>
              </a:rPr>
              <a:t>Bên trong các trạng thái có thể miêu tả các biến trạng</a:t>
            </a:r>
            <a:r>
              <a:rPr lang="en-US" sz="2400" b="0" i="0">
                <a:solidFill>
                  <a:srgbClr val="000000"/>
                </a:solidFill>
                <a:effectLst/>
              </a:rPr>
              <a:t> </a:t>
            </a:r>
            <a:r>
              <a:rPr lang="vi-VN" sz="2400" b="0" i="0">
                <a:solidFill>
                  <a:srgbClr val="000000"/>
                </a:solidFill>
                <a:effectLst/>
              </a:rPr>
              <a:t>thái hoặc các hành động (action) tương ứng với trạng thái đó.</a:t>
            </a:r>
            <a:endParaRPr lang="en-US" sz="2400" b="0" i="0">
              <a:solidFill>
                <a:srgbClr val="000000"/>
              </a:solidFill>
              <a:effectLst/>
            </a:endParaRPr>
          </a:p>
          <a:p>
            <a:pPr marL="342900" indent="-342900" algn="just">
              <a:buFontTx/>
              <a:buChar char="-"/>
            </a:pPr>
            <a:r>
              <a:rPr lang="en-US" sz="2400" b="1" i="1">
                <a:solidFill>
                  <a:srgbClr val="000000"/>
                </a:solidFill>
                <a:latin typeface="Arial" panose="020B0604020202020204" pitchFamily="34" charset="0"/>
                <a:cs typeface="Arial" panose="020B0604020202020204" pitchFamily="34" charset="0"/>
              </a:rPr>
              <a:t>Trạng thái con (substate):</a:t>
            </a:r>
            <a:r>
              <a:rPr lang="en-US" sz="2400">
                <a:solidFill>
                  <a:srgbClr val="000000"/>
                </a:solidFill>
                <a:latin typeface="Arial" panose="020B0604020202020204" pitchFamily="34" charset="0"/>
                <a:cs typeface="Arial" panose="020B0604020202020204" pitchFamily="34" charset="0"/>
              </a:rPr>
              <a:t> là một trạng thái chứa bên trong một trạng thái khác. Trạng thái có nhiều trạng thái con gọi là trạng thái tổ hợp. </a:t>
            </a:r>
          </a:p>
        </p:txBody>
      </p:sp>
      <p:pic>
        <p:nvPicPr>
          <p:cNvPr id="5" name="Picture 4">
            <a:extLst>
              <a:ext uri="{FF2B5EF4-FFF2-40B4-BE49-F238E27FC236}">
                <a16:creationId xmlns:a16="http://schemas.microsoft.com/office/drawing/2014/main" id="{98F03F35-E099-6534-D390-15692F846DC9}"/>
              </a:ext>
            </a:extLst>
          </p:cNvPr>
          <p:cNvPicPr>
            <a:picLocks noChangeAspect="1"/>
          </p:cNvPicPr>
          <p:nvPr/>
        </p:nvPicPr>
        <p:blipFill>
          <a:blip r:embed="rId2"/>
          <a:stretch>
            <a:fillRect/>
          </a:stretch>
        </p:blipFill>
        <p:spPr>
          <a:xfrm>
            <a:off x="2976649" y="3689498"/>
            <a:ext cx="4933975" cy="2686906"/>
          </a:xfrm>
          <a:prstGeom prst="rect">
            <a:avLst/>
          </a:prstGeom>
        </p:spPr>
      </p:pic>
      <p:sp>
        <p:nvSpPr>
          <p:cNvPr id="6" name="TextBox 5">
            <a:extLst>
              <a:ext uri="{FF2B5EF4-FFF2-40B4-BE49-F238E27FC236}">
                <a16:creationId xmlns:a16="http://schemas.microsoft.com/office/drawing/2014/main" id="{F742FA8E-BDAB-795A-ED85-CA2BCFC0DE77}"/>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96971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72</a:t>
            </a:fld>
            <a:endParaRPr lang="en-US" spc="-5" dirty="0"/>
          </a:p>
        </p:txBody>
      </p:sp>
      <p:sp>
        <p:nvSpPr>
          <p:cNvPr id="2" name="TextBox 1">
            <a:extLst>
              <a:ext uri="{FF2B5EF4-FFF2-40B4-BE49-F238E27FC236}">
                <a16:creationId xmlns:a16="http://schemas.microsoft.com/office/drawing/2014/main" id="{441C2996-E6A2-1BA9-E5E6-8D5346423F5E}"/>
              </a:ext>
            </a:extLst>
          </p:cNvPr>
          <p:cNvSpPr txBox="1"/>
          <p:nvPr/>
        </p:nvSpPr>
        <p:spPr>
          <a:xfrm>
            <a:off x="311888" y="871869"/>
            <a:ext cx="9282223" cy="5509200"/>
          </a:xfrm>
          <a:prstGeom prst="rect">
            <a:avLst/>
          </a:prstGeom>
          <a:noFill/>
        </p:spPr>
        <p:txBody>
          <a:bodyPr wrap="square" rtlCol="0">
            <a:spAutoFit/>
          </a:bodyPr>
          <a:lstStyle/>
          <a:p>
            <a:pPr algn="just"/>
            <a:r>
              <a:rPr lang="vi-VN" sz="2200" b="1" i="1">
                <a:solidFill>
                  <a:srgbClr val="000000"/>
                </a:solidFill>
                <a:effectLst/>
              </a:rPr>
              <a:t>Trạng thái khởi đầu (initial state): </a:t>
            </a:r>
            <a:r>
              <a:rPr lang="vi-VN" sz="2200" b="0" i="0">
                <a:solidFill>
                  <a:srgbClr val="000000"/>
                </a:solidFill>
                <a:effectLst/>
              </a:rPr>
              <a:t>trạng thái đầu tiên khi kích hoạt đối</a:t>
            </a:r>
            <a:r>
              <a:rPr lang="en-US" sz="2200" b="0" i="0">
                <a:solidFill>
                  <a:srgbClr val="000000"/>
                </a:solidFill>
                <a:effectLst/>
              </a:rPr>
              <a:t> </a:t>
            </a:r>
            <a:r>
              <a:rPr lang="vi-VN" sz="2200" b="0" i="0">
                <a:solidFill>
                  <a:srgbClr val="000000"/>
                </a:solidFill>
                <a:effectLst/>
              </a:rPr>
              <a:t>tượng.</a:t>
            </a:r>
            <a:endParaRPr lang="en-US" sz="2200" b="0" i="0">
              <a:solidFill>
                <a:srgbClr val="000000"/>
              </a:solidFill>
              <a:effectLst/>
            </a:endParaRPr>
          </a:p>
          <a:p>
            <a:pPr algn="just"/>
            <a:r>
              <a:rPr lang="vi-VN" sz="2200" b="0" i="0">
                <a:solidFill>
                  <a:srgbClr val="000000"/>
                </a:solidFill>
                <a:effectLst/>
              </a:rPr>
              <a:t>- </a:t>
            </a:r>
            <a:r>
              <a:rPr lang="vi-VN" sz="2200" b="1" i="1">
                <a:solidFill>
                  <a:srgbClr val="000000"/>
                </a:solidFill>
                <a:effectLst/>
              </a:rPr>
              <a:t>Trạng thái kết thúc (final state): </a:t>
            </a:r>
            <a:r>
              <a:rPr lang="vi-VN" sz="2200" b="0" i="0">
                <a:solidFill>
                  <a:srgbClr val="000000"/>
                </a:solidFill>
                <a:effectLst/>
              </a:rPr>
              <a:t>kết thúc vòng đời đối tượng.</a:t>
            </a:r>
            <a:endParaRPr lang="en-US" sz="2200" b="0" i="0">
              <a:solidFill>
                <a:srgbClr val="000000"/>
              </a:solidFill>
              <a:effectLst/>
            </a:endParaRPr>
          </a:p>
          <a:p>
            <a:pPr marL="342900" indent="-342900" algn="just">
              <a:buFontTx/>
              <a:buChar char="-"/>
            </a:pPr>
            <a:r>
              <a:rPr lang="vi-VN" sz="2200" b="1" i="1">
                <a:solidFill>
                  <a:srgbClr val="000000"/>
                </a:solidFill>
                <a:effectLst/>
              </a:rPr>
              <a:t>Các chuyển tiếp (transition): </a:t>
            </a:r>
            <a:r>
              <a:rPr lang="vi-VN" sz="2200" b="0" i="0">
                <a:solidFill>
                  <a:srgbClr val="000000"/>
                </a:solidFill>
                <a:effectLst/>
              </a:rPr>
              <a:t>biểu diễn các chuyển đổi giữa các trạng thái.</a:t>
            </a:r>
            <a:endParaRPr lang="en-US" sz="2200" b="0" i="0">
              <a:solidFill>
                <a:srgbClr val="000000"/>
              </a:solidFill>
              <a:effectLst/>
            </a:endParaRPr>
          </a:p>
          <a:p>
            <a:pPr marL="342900" indent="-342900" algn="just">
              <a:buFontTx/>
              <a:buChar char="-"/>
            </a:pPr>
            <a:r>
              <a:rPr lang="vi-VN" sz="2200" b="1" i="1">
                <a:solidFill>
                  <a:srgbClr val="000000"/>
                </a:solidFill>
                <a:effectLst/>
              </a:rPr>
              <a:t>Sự kiện (event): </a:t>
            </a:r>
            <a:r>
              <a:rPr lang="vi-VN" sz="2200" b="0" i="0">
                <a:solidFill>
                  <a:srgbClr val="000000"/>
                </a:solidFill>
                <a:effectLst/>
              </a:rPr>
              <a:t>sự kiện tác động gây ra sự chuyển đổi trạng thái. Mỗi sự</a:t>
            </a:r>
            <a:r>
              <a:rPr lang="en-US" sz="2200" b="0" i="0">
                <a:solidFill>
                  <a:srgbClr val="000000"/>
                </a:solidFill>
                <a:effectLst/>
              </a:rPr>
              <a:t> </a:t>
            </a:r>
            <a:r>
              <a:rPr lang="vi-VN" sz="2200" b="0" i="0">
                <a:solidFill>
                  <a:srgbClr val="000000"/>
                </a:solidFill>
                <a:effectLst/>
              </a:rPr>
              <a:t>kiện được đi kèm với các điều kiện (guard) và các hành động (action).</a:t>
            </a:r>
            <a:endParaRPr lang="en-US" sz="2200" b="0" i="0">
              <a:solidFill>
                <a:srgbClr val="000000"/>
              </a:solidFill>
              <a:effectLst/>
            </a:endParaRPr>
          </a:p>
          <a:p>
            <a:pPr algn="just"/>
            <a:r>
              <a:rPr lang="vi-VN" sz="2200" b="0" i="0">
                <a:solidFill>
                  <a:srgbClr val="000000"/>
                </a:solidFill>
                <a:effectLst/>
              </a:rPr>
              <a:t>Trong biểu đồ trạng thái của UML, một số loại sự kiện sau đây sẽ được xác định:</a:t>
            </a:r>
            <a:endParaRPr lang="en-US" sz="2200" b="0" i="0">
              <a:solidFill>
                <a:srgbClr val="000000"/>
              </a:solidFill>
              <a:effectLst/>
            </a:endParaRPr>
          </a:p>
          <a:p>
            <a:pPr marL="342900" indent="-342900" algn="just">
              <a:buFontTx/>
              <a:buChar char="-"/>
            </a:pPr>
            <a:r>
              <a:rPr lang="vi-VN" sz="2200" b="0" i="1">
                <a:solidFill>
                  <a:srgbClr val="000000"/>
                </a:solidFill>
                <a:effectLst/>
              </a:rPr>
              <a:t>Sự kiện gọi (call event)</a:t>
            </a:r>
            <a:r>
              <a:rPr lang="vi-VN" sz="2200" b="0" i="0">
                <a:solidFill>
                  <a:srgbClr val="000000"/>
                </a:solidFill>
                <a:effectLst/>
              </a:rPr>
              <a:t>: Yêu cầu thực hiện một hành động (một phương</a:t>
            </a:r>
            <a:r>
              <a:rPr lang="en-US" sz="2200" b="0" i="0">
                <a:solidFill>
                  <a:srgbClr val="000000"/>
                </a:solidFill>
                <a:effectLst/>
              </a:rPr>
              <a:t> </a:t>
            </a:r>
            <a:r>
              <a:rPr lang="vi-VN" sz="2200" b="0" i="0">
                <a:solidFill>
                  <a:srgbClr val="000000"/>
                </a:solidFill>
                <a:effectLst/>
              </a:rPr>
              <a:t>thức)</a:t>
            </a:r>
            <a:endParaRPr lang="en-US" sz="2200" b="0" i="0">
              <a:solidFill>
                <a:srgbClr val="000000"/>
              </a:solidFill>
              <a:effectLst/>
            </a:endParaRPr>
          </a:p>
          <a:p>
            <a:pPr marL="342900" indent="-342900" algn="just">
              <a:buFontTx/>
              <a:buChar char="-"/>
            </a:pPr>
            <a:r>
              <a:rPr lang="vi-VN" sz="2200" b="0" i="1">
                <a:solidFill>
                  <a:srgbClr val="000000"/>
                </a:solidFill>
                <a:effectLst/>
              </a:rPr>
              <a:t>Sự kiện tín hiệu (signal event): </a:t>
            </a:r>
            <a:r>
              <a:rPr lang="vi-VN" sz="2200" b="0" i="0">
                <a:solidFill>
                  <a:srgbClr val="000000"/>
                </a:solidFill>
                <a:effectLst/>
              </a:rPr>
              <a:t>Gửi thông điệp (chứa các giá trị thuộc tính</a:t>
            </a:r>
            <a:r>
              <a:rPr lang="en-US" sz="2200" b="0" i="0">
                <a:solidFill>
                  <a:srgbClr val="000000"/>
                </a:solidFill>
                <a:effectLst/>
              </a:rPr>
              <a:t> </a:t>
            </a:r>
            <a:r>
              <a:rPr lang="vi-VN" sz="2200" b="0" i="0">
                <a:solidFill>
                  <a:srgbClr val="000000"/>
                </a:solidFill>
                <a:effectLst/>
              </a:rPr>
              <a:t>tham số liên quan) giữa các trạng thái.</a:t>
            </a:r>
            <a:endParaRPr lang="en-US" sz="2200" b="0" i="0">
              <a:solidFill>
                <a:srgbClr val="000000"/>
              </a:solidFill>
              <a:effectLst/>
            </a:endParaRPr>
          </a:p>
          <a:p>
            <a:pPr marL="342900" indent="-342900" algn="just">
              <a:buFontTx/>
              <a:buChar char="-"/>
            </a:pPr>
            <a:r>
              <a:rPr lang="vi-VN" sz="2200" b="0" i="1">
                <a:solidFill>
                  <a:srgbClr val="000000"/>
                </a:solidFill>
                <a:effectLst/>
              </a:rPr>
              <a:t>Sự kiện thời gian (time event): </a:t>
            </a:r>
            <a:r>
              <a:rPr lang="vi-VN" sz="2200" b="0" i="0">
                <a:solidFill>
                  <a:srgbClr val="000000"/>
                </a:solidFill>
                <a:effectLst/>
              </a:rPr>
              <a:t>Biểu diễn quá trình chuyển tiếp theo thời</a:t>
            </a:r>
            <a:r>
              <a:rPr lang="en-US" sz="2200" b="0" i="0">
                <a:solidFill>
                  <a:srgbClr val="000000"/>
                </a:solidFill>
                <a:effectLst/>
              </a:rPr>
              <a:t> </a:t>
            </a:r>
            <a:r>
              <a:rPr lang="vi-VN" sz="2200" b="0" i="0">
                <a:solidFill>
                  <a:srgbClr val="000000"/>
                </a:solidFill>
                <a:effectLst/>
              </a:rPr>
              <a:t>gian, thường kèm theo từ mô tả thời gian cụ thể.</a:t>
            </a:r>
            <a:r>
              <a:rPr lang="vi-VN" sz="2200"/>
              <a:t> </a:t>
            </a:r>
            <a:endParaRPr lang="en-US" sz="2200"/>
          </a:p>
        </p:txBody>
      </p:sp>
      <p:sp>
        <p:nvSpPr>
          <p:cNvPr id="3" name="TextBox 2">
            <a:extLst>
              <a:ext uri="{FF2B5EF4-FFF2-40B4-BE49-F238E27FC236}">
                <a16:creationId xmlns:a16="http://schemas.microsoft.com/office/drawing/2014/main" id="{31E02D07-1594-5503-29AD-C94898B49E75}"/>
              </a:ext>
            </a:extLst>
          </p:cNvPr>
          <p:cNvSpPr txBox="1"/>
          <p:nvPr/>
        </p:nvSpPr>
        <p:spPr>
          <a:xfrm>
            <a:off x="2849525" y="86187"/>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4696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73</a:t>
            </a:fld>
            <a:endParaRPr lang="en-US" spc="-5" dirty="0"/>
          </a:p>
        </p:txBody>
      </p:sp>
      <p:pic>
        <p:nvPicPr>
          <p:cNvPr id="3" name="Picture 2">
            <a:extLst>
              <a:ext uri="{FF2B5EF4-FFF2-40B4-BE49-F238E27FC236}">
                <a16:creationId xmlns:a16="http://schemas.microsoft.com/office/drawing/2014/main" id="{E84F06F6-B423-F1B8-1177-92F14977F53E}"/>
              </a:ext>
            </a:extLst>
          </p:cNvPr>
          <p:cNvPicPr>
            <a:picLocks noChangeAspect="1"/>
          </p:cNvPicPr>
          <p:nvPr/>
        </p:nvPicPr>
        <p:blipFill>
          <a:blip r:embed="rId2"/>
          <a:stretch>
            <a:fillRect/>
          </a:stretch>
        </p:blipFill>
        <p:spPr>
          <a:xfrm>
            <a:off x="871870" y="1297172"/>
            <a:ext cx="8091377" cy="4572000"/>
          </a:xfrm>
          <a:prstGeom prst="rect">
            <a:avLst/>
          </a:prstGeom>
        </p:spPr>
      </p:pic>
      <p:sp>
        <p:nvSpPr>
          <p:cNvPr id="6" name="TextBox 5">
            <a:extLst>
              <a:ext uri="{FF2B5EF4-FFF2-40B4-BE49-F238E27FC236}">
                <a16:creationId xmlns:a16="http://schemas.microsoft.com/office/drawing/2014/main" id="{0058D266-A662-3EA6-BAEE-986A8A065F4A}"/>
              </a:ext>
            </a:extLst>
          </p:cNvPr>
          <p:cNvSpPr txBox="1"/>
          <p:nvPr/>
        </p:nvSpPr>
        <p:spPr>
          <a:xfrm>
            <a:off x="1665768" y="181603"/>
            <a:ext cx="7956698" cy="461665"/>
          </a:xfrm>
          <a:prstGeom prst="rect">
            <a:avLst/>
          </a:prstGeom>
          <a:noFill/>
        </p:spPr>
        <p:txBody>
          <a:bodyPr wrap="square">
            <a:spAutoFit/>
          </a:bodyPr>
          <a:lstStyle/>
          <a:p>
            <a:pPr algn="r"/>
            <a:r>
              <a:rPr lang="en-US" sz="2400" b="1" i="0">
                <a:solidFill>
                  <a:schemeClr val="bg1"/>
                </a:solidFill>
                <a:effectLst/>
                <a:latin typeface="Arial" panose="020B0604020202020204" pitchFamily="34" charset="0"/>
                <a:cs typeface="Arial" panose="020B0604020202020204" pitchFamily="34" charset="0"/>
              </a:rPr>
              <a:t>Các phần tử mô hình UML trong biểu đồ trạng thái</a:t>
            </a:r>
            <a:r>
              <a:rPr lang="en-US" sz="2400" b="1">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94600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7561-1079-454D-BC7E-E4BA14149792}"/>
              </a:ext>
            </a:extLst>
          </p:cNvPr>
          <p:cNvSpPr>
            <a:spLocks noGrp="1"/>
          </p:cNvSpPr>
          <p:nvPr>
            <p:ph type="title"/>
          </p:nvPr>
        </p:nvSpPr>
        <p:spPr>
          <a:xfrm>
            <a:off x="1683026" y="161475"/>
            <a:ext cx="8097078" cy="567395"/>
          </a:xfrm>
        </p:spPr>
        <p:txBody>
          <a:bodyPr/>
          <a:lstStyle/>
          <a:p>
            <a:r>
              <a:rPr lang="en-US">
                <a:solidFill>
                  <a:schemeClr val="bg1"/>
                </a:solidFill>
              </a:rPr>
              <a:t>XÂY DỰNG BIỂU ĐỒ CHUYỂN TRẠNG THÁI</a:t>
            </a:r>
          </a:p>
        </p:txBody>
      </p:sp>
      <p:sp>
        <p:nvSpPr>
          <p:cNvPr id="3" name="Text Placeholder 2">
            <a:extLst>
              <a:ext uri="{FF2B5EF4-FFF2-40B4-BE49-F238E27FC236}">
                <a16:creationId xmlns:a16="http://schemas.microsoft.com/office/drawing/2014/main" id="{1F7EB313-BE3B-7940-BCF3-8985F0A10429}"/>
              </a:ext>
            </a:extLst>
          </p:cNvPr>
          <p:cNvSpPr>
            <a:spLocks noGrp="1"/>
          </p:cNvSpPr>
          <p:nvPr>
            <p:ph type="body" idx="1"/>
          </p:nvPr>
        </p:nvSpPr>
        <p:spPr>
          <a:xfrm>
            <a:off x="619261" y="1127760"/>
            <a:ext cx="9130746" cy="4602480"/>
          </a:xfrm>
        </p:spPr>
        <p:txBody>
          <a:bodyPr/>
          <a:lstStyle/>
          <a:p>
            <a:pPr algn="just"/>
            <a:r>
              <a:rPr lang="en-US" sz="2800" b="1">
                <a:latin typeface="Arial" panose="020B0604020202020204" pitchFamily="34" charset="0"/>
                <a:cs typeface="Arial" panose="020B0604020202020204" pitchFamily="34" charset="0"/>
              </a:rPr>
              <a:t>Bước 1: Nhận biết các trạng thái và sự kiện</a:t>
            </a:r>
          </a:p>
          <a:p>
            <a:pPr marL="0" indent="0" algn="just">
              <a:buNone/>
            </a:pPr>
            <a:r>
              <a:rPr lang="en-US" sz="2800">
                <a:latin typeface="Arial" panose="020B0604020202020204" pitchFamily="34" charset="0"/>
                <a:cs typeface="Arial" panose="020B0604020202020204" pitchFamily="34" charset="0"/>
              </a:rPr>
              <a:t>+ Đối tượng có thể có những trạng thái nào trong vòng đời của nó? Liệt kê tất cả trạng thái đó.</a:t>
            </a:r>
          </a:p>
          <a:p>
            <a:pPr marL="0" indent="0" algn="just">
              <a:buNone/>
            </a:pPr>
            <a:r>
              <a:rPr lang="en-US" sz="2800">
                <a:latin typeface="Arial" panose="020B0604020202020204" pitchFamily="34" charset="0"/>
                <a:cs typeface="Arial" panose="020B0604020202020204" pitchFamily="34" charset="0"/>
              </a:rPr>
              <a:t>+ Những sự kiện nào có thể xảy ra làm ảnh hưởng đến trạng thái của đối tượng.</a:t>
            </a:r>
          </a:p>
          <a:p>
            <a:pPr marL="0" indent="0" algn="just">
              <a:buNone/>
            </a:pPr>
            <a:r>
              <a:rPr lang="en-US" sz="2800">
                <a:latin typeface="Arial" panose="020B0604020202020204" pitchFamily="34" charset="0"/>
                <a:cs typeface="Arial" panose="020B0604020202020204" pitchFamily="34" charset="0"/>
              </a:rPr>
              <a:t>+ Trạng thái của đối tượng khi một sự kiện xảy ra và sau khi sự kiện xảy ra là gì?</a:t>
            </a:r>
          </a:p>
          <a:p>
            <a:pPr marL="0" indent="0" algn="just">
              <a:buNone/>
            </a:pPr>
            <a:r>
              <a:rPr lang="en-US" sz="2800">
                <a:latin typeface="Arial" panose="020B0604020202020204" pitchFamily="34" charset="0"/>
                <a:cs typeface="Arial" panose="020B0604020202020204" pitchFamily="34" charset="0"/>
              </a:rPr>
              <a:t>+ Những sự kiện và chuyển tiếp nào không thể xảy ra?</a:t>
            </a:r>
          </a:p>
          <a:p>
            <a:pPr marL="0" indent="0" algn="just">
              <a:buNone/>
            </a:pPr>
            <a:r>
              <a:rPr lang="en-US" sz="2800">
                <a:latin typeface="Arial" panose="020B0604020202020204" pitchFamily="34" charset="0"/>
                <a:cs typeface="Arial" panose="020B0604020202020204" pitchFamily="34" charset="0"/>
              </a:rPr>
              <a:t>+ Đối tượng được tạo ra khi nào và bị hủy khi nào?</a:t>
            </a:r>
          </a:p>
        </p:txBody>
      </p:sp>
      <p:sp>
        <p:nvSpPr>
          <p:cNvPr id="4" name="Slide Number Placeholder 3">
            <a:extLst>
              <a:ext uri="{FF2B5EF4-FFF2-40B4-BE49-F238E27FC236}">
                <a16:creationId xmlns:a16="http://schemas.microsoft.com/office/drawing/2014/main" id="{402C47B0-C204-00A0-32BF-37FDFC843954}"/>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74</a:t>
            </a:fld>
            <a:endParaRPr lang="en-US" spc="-5" dirty="0"/>
          </a:p>
        </p:txBody>
      </p:sp>
    </p:spTree>
    <p:extLst>
      <p:ext uri="{BB962C8B-B14F-4D97-AF65-F5344CB8AC3E}">
        <p14:creationId xmlns:p14="http://schemas.microsoft.com/office/powerpoint/2010/main" val="2685933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046114-FA98-8F32-D92B-F718D6332437}"/>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75</a:t>
            </a:fld>
            <a:endParaRPr lang="en-US" spc="-5" dirty="0"/>
          </a:p>
        </p:txBody>
      </p:sp>
      <p:sp>
        <p:nvSpPr>
          <p:cNvPr id="5" name="Title 1">
            <a:extLst>
              <a:ext uri="{FF2B5EF4-FFF2-40B4-BE49-F238E27FC236}">
                <a16:creationId xmlns:a16="http://schemas.microsoft.com/office/drawing/2014/main" id="{F04D763B-39C8-4600-5BD7-AC7522488F3D}"/>
              </a:ext>
            </a:extLst>
          </p:cNvPr>
          <p:cNvSpPr>
            <a:spLocks noGrp="1"/>
          </p:cNvSpPr>
          <p:nvPr>
            <p:ph type="title"/>
          </p:nvPr>
        </p:nvSpPr>
        <p:spPr>
          <a:xfrm>
            <a:off x="1683026" y="161475"/>
            <a:ext cx="8097078" cy="567395"/>
          </a:xfrm>
        </p:spPr>
        <p:txBody>
          <a:bodyPr/>
          <a:lstStyle/>
          <a:p>
            <a:r>
              <a:rPr lang="en-US">
                <a:solidFill>
                  <a:schemeClr val="bg1"/>
                </a:solidFill>
              </a:rPr>
              <a:t>XÂY DỰNG BIỂU ĐỒ CHUYỂN TRẠNG THÁI</a:t>
            </a:r>
          </a:p>
        </p:txBody>
      </p:sp>
      <p:sp>
        <p:nvSpPr>
          <p:cNvPr id="6" name="Text Placeholder 2">
            <a:extLst>
              <a:ext uri="{FF2B5EF4-FFF2-40B4-BE49-F238E27FC236}">
                <a16:creationId xmlns:a16="http://schemas.microsoft.com/office/drawing/2014/main" id="{BA6E3EC3-E8BF-A7CE-EA15-A3557C80FC85}"/>
              </a:ext>
            </a:extLst>
          </p:cNvPr>
          <p:cNvSpPr>
            <a:spLocks noGrp="1"/>
          </p:cNvSpPr>
          <p:nvPr>
            <p:ph type="body" idx="1"/>
          </p:nvPr>
        </p:nvSpPr>
        <p:spPr>
          <a:xfrm>
            <a:off x="387627" y="1773900"/>
            <a:ext cx="9130746" cy="2712124"/>
          </a:xfrm>
        </p:spPr>
        <p:txBody>
          <a:bodyPr/>
          <a:lstStyle/>
          <a:p>
            <a:pPr algn="just"/>
            <a:r>
              <a:rPr lang="en-US" sz="2800" b="1">
                <a:latin typeface="Arial" panose="020B0604020202020204" pitchFamily="34" charset="0"/>
                <a:cs typeface="Arial" panose="020B0604020202020204" pitchFamily="34" charset="0"/>
              </a:rPr>
              <a:t>Bước 2: Xây dựng biểu đồ và Hiệu chỉnh biểu đồ</a:t>
            </a:r>
          </a:p>
          <a:p>
            <a:pPr marL="0" indent="0" algn="just">
              <a:buNone/>
            </a:pPr>
            <a:r>
              <a:rPr lang="en-US" sz="2800">
                <a:latin typeface="Arial" panose="020B0604020202020204" pitchFamily="34" charset="0"/>
                <a:cs typeface="Arial" panose="020B0604020202020204" pitchFamily="34" charset="0"/>
              </a:rPr>
              <a:t>Sau khi có câu trả lời từ các câu hỏi ở bước trước, chúng ta sẽ sắp xếp các trạng thái và các sự kiện vào biểu đồ. Từ trạng thái bắt đầu, dựa và sự kiện để xác định trạng thái tiếp theo và biểu diễn chuyển tiếp giữa các trạng thái đó. Gắn mỗi chuyển tiếp với một sự kiện tương ứng</a:t>
            </a:r>
          </a:p>
        </p:txBody>
      </p:sp>
    </p:spTree>
    <p:extLst>
      <p:ext uri="{BB962C8B-B14F-4D97-AF65-F5344CB8AC3E}">
        <p14:creationId xmlns:p14="http://schemas.microsoft.com/office/powerpoint/2010/main" val="2996168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F6CF-7A92-3BD6-99BF-D02AA5F58C58}"/>
              </a:ext>
            </a:extLst>
          </p:cNvPr>
          <p:cNvSpPr>
            <a:spLocks noGrp="1"/>
          </p:cNvSpPr>
          <p:nvPr>
            <p:ph type="title"/>
          </p:nvPr>
        </p:nvSpPr>
        <p:spPr>
          <a:xfrm>
            <a:off x="2040834" y="35580"/>
            <a:ext cx="7566991" cy="773136"/>
          </a:xfrm>
        </p:spPr>
        <p:txBody>
          <a:bodyPr/>
          <a:lstStyle/>
          <a:p>
            <a:pPr algn="just"/>
            <a:r>
              <a:rPr lang="en-US" sz="2400">
                <a:solidFill>
                  <a:schemeClr val="bg1"/>
                </a:solidFill>
              </a:rPr>
              <a:t>Ví dụ: Xây dựng biểu đồ chuyển trạng thái cho ca sử dụng Thêm HSNV</a:t>
            </a:r>
          </a:p>
        </p:txBody>
      </p:sp>
      <p:sp>
        <p:nvSpPr>
          <p:cNvPr id="3" name="Text Placeholder 2">
            <a:extLst>
              <a:ext uri="{FF2B5EF4-FFF2-40B4-BE49-F238E27FC236}">
                <a16:creationId xmlns:a16="http://schemas.microsoft.com/office/drawing/2014/main" id="{FF91516C-B0CD-F986-649B-5D5607DCCFE0}"/>
              </a:ext>
            </a:extLst>
          </p:cNvPr>
          <p:cNvSpPr>
            <a:spLocks noGrp="1"/>
          </p:cNvSpPr>
          <p:nvPr>
            <p:ph type="body" idx="1"/>
          </p:nvPr>
        </p:nvSpPr>
        <p:spPr>
          <a:xfrm>
            <a:off x="450722" y="1127760"/>
            <a:ext cx="4320061" cy="4602480"/>
          </a:xfrm>
        </p:spPr>
        <p:txBody>
          <a:bodyPr/>
          <a:lstStyle/>
          <a:p>
            <a:r>
              <a:rPr lang="en-US" sz="2400">
                <a:latin typeface="Arial" panose="020B0604020202020204" pitchFamily="34" charset="0"/>
                <a:cs typeface="Arial" panose="020B0604020202020204" pitchFamily="34" charset="0"/>
              </a:rPr>
              <a:t>Xác định các trạng thái và sự kiện:</a:t>
            </a:r>
          </a:p>
          <a:p>
            <a:pPr marL="0" indent="0">
              <a:buNone/>
            </a:pPr>
            <a:r>
              <a:rPr lang="en-US" sz="2400">
                <a:latin typeface="Arial" panose="020B0604020202020204" pitchFamily="34" charset="0"/>
                <a:cs typeface="Arial" panose="020B0604020202020204" pitchFamily="34" charset="0"/>
              </a:rPr>
              <a:t>- Trạng thái:</a:t>
            </a:r>
          </a:p>
          <a:p>
            <a:pPr marL="0" indent="0">
              <a:buNone/>
            </a:pPr>
            <a:r>
              <a:rPr lang="en-US" sz="2400">
                <a:latin typeface="Arial" panose="020B0604020202020204" pitchFamily="34" charset="0"/>
                <a:cs typeface="Arial" panose="020B0604020202020204" pitchFamily="34" charset="0"/>
              </a:rPr>
              <a:t>+ Chưa thêm/yêu cầu thêm HSNV</a:t>
            </a:r>
          </a:p>
          <a:p>
            <a:pPr marL="0" indent="0">
              <a:buNone/>
            </a:pPr>
            <a:r>
              <a:rPr lang="en-US" sz="2400">
                <a:latin typeface="Arial" panose="020B0604020202020204" pitchFamily="34" charset="0"/>
                <a:cs typeface="Arial" panose="020B0604020202020204" pitchFamily="34" charset="0"/>
              </a:rPr>
              <a:t>+ Chờ để thêm HSNV (Hệ thống kiểm tra thông tin thêm)</a:t>
            </a:r>
          </a:p>
          <a:p>
            <a:pPr marL="0" indent="0">
              <a:buNone/>
            </a:pPr>
            <a:r>
              <a:rPr lang="en-US" sz="2400">
                <a:latin typeface="Arial" panose="020B0604020202020204" pitchFamily="34" charset="0"/>
                <a:cs typeface="Arial" panose="020B0604020202020204" pitchFamily="34" charset="0"/>
              </a:rPr>
              <a:t>+ Trả lời: Đã thêm/chưa thêm</a:t>
            </a:r>
          </a:p>
        </p:txBody>
      </p:sp>
      <p:sp>
        <p:nvSpPr>
          <p:cNvPr id="4" name="Slide Number Placeholder 3">
            <a:extLst>
              <a:ext uri="{FF2B5EF4-FFF2-40B4-BE49-F238E27FC236}">
                <a16:creationId xmlns:a16="http://schemas.microsoft.com/office/drawing/2014/main" id="{7A110235-A42E-1989-FA4D-BBAD08A80F96}"/>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76</a:t>
            </a:fld>
            <a:endParaRPr lang="en-US" spc="-5" dirty="0"/>
          </a:p>
        </p:txBody>
      </p:sp>
      <p:pic>
        <p:nvPicPr>
          <p:cNvPr id="6" name="Picture 5">
            <a:extLst>
              <a:ext uri="{FF2B5EF4-FFF2-40B4-BE49-F238E27FC236}">
                <a16:creationId xmlns:a16="http://schemas.microsoft.com/office/drawing/2014/main" id="{AB553247-9DEB-24E0-4F82-BE68402DE382}"/>
              </a:ext>
            </a:extLst>
          </p:cNvPr>
          <p:cNvPicPr>
            <a:picLocks noChangeAspect="1"/>
          </p:cNvPicPr>
          <p:nvPr/>
        </p:nvPicPr>
        <p:blipFill>
          <a:blip r:embed="rId2"/>
          <a:stretch>
            <a:fillRect/>
          </a:stretch>
        </p:blipFill>
        <p:spPr>
          <a:xfrm>
            <a:off x="5061264" y="1127760"/>
            <a:ext cx="4546561" cy="3544623"/>
          </a:xfrm>
          <a:prstGeom prst="rect">
            <a:avLst/>
          </a:prstGeom>
        </p:spPr>
      </p:pic>
    </p:spTree>
    <p:extLst>
      <p:ext uri="{BB962C8B-B14F-4D97-AF65-F5344CB8AC3E}">
        <p14:creationId xmlns:p14="http://schemas.microsoft.com/office/powerpoint/2010/main" val="2062392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99FEE7-6E73-4CB1-102B-2D7D086F6B1A}"/>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77</a:t>
            </a:fld>
            <a:endParaRPr lang="en-US" spc="-5" dirty="0"/>
          </a:p>
        </p:txBody>
      </p:sp>
      <p:pic>
        <p:nvPicPr>
          <p:cNvPr id="6" name="Picture 5">
            <a:extLst>
              <a:ext uri="{FF2B5EF4-FFF2-40B4-BE49-F238E27FC236}">
                <a16:creationId xmlns:a16="http://schemas.microsoft.com/office/drawing/2014/main" id="{B54DA6FD-75C0-2BF5-0DCE-19B54B833F42}"/>
              </a:ext>
            </a:extLst>
          </p:cNvPr>
          <p:cNvPicPr>
            <a:picLocks noChangeAspect="1"/>
          </p:cNvPicPr>
          <p:nvPr/>
        </p:nvPicPr>
        <p:blipFill rotWithShape="1">
          <a:blip r:embed="rId2"/>
          <a:srcRect t="19835"/>
          <a:stretch/>
        </p:blipFill>
        <p:spPr>
          <a:xfrm>
            <a:off x="1222405" y="1541720"/>
            <a:ext cx="7910623" cy="4093535"/>
          </a:xfrm>
          <a:prstGeom prst="rect">
            <a:avLst/>
          </a:prstGeom>
        </p:spPr>
      </p:pic>
      <p:sp>
        <p:nvSpPr>
          <p:cNvPr id="7" name="TextBox 6">
            <a:extLst>
              <a:ext uri="{FF2B5EF4-FFF2-40B4-BE49-F238E27FC236}">
                <a16:creationId xmlns:a16="http://schemas.microsoft.com/office/drawing/2014/main" id="{1AFAE4E7-D844-E42C-95C1-905AFA52187B}"/>
              </a:ext>
            </a:extLst>
          </p:cNvPr>
          <p:cNvSpPr txBox="1"/>
          <p:nvPr/>
        </p:nvSpPr>
        <p:spPr>
          <a:xfrm>
            <a:off x="2821171" y="127984"/>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9894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78</a:t>
            </a:fld>
            <a:endParaRPr lang="en-US" spc="-5" dirty="0"/>
          </a:p>
        </p:txBody>
      </p:sp>
      <p:sp>
        <p:nvSpPr>
          <p:cNvPr id="3" name="TextBox 2">
            <a:extLst>
              <a:ext uri="{FF2B5EF4-FFF2-40B4-BE49-F238E27FC236}">
                <a16:creationId xmlns:a16="http://schemas.microsoft.com/office/drawing/2014/main" id="{17711187-B9C5-B919-137F-9C77683FCF8B}"/>
              </a:ext>
            </a:extLst>
          </p:cNvPr>
          <p:cNvSpPr txBox="1"/>
          <p:nvPr/>
        </p:nvSpPr>
        <p:spPr>
          <a:xfrm>
            <a:off x="237460" y="883078"/>
            <a:ext cx="9431079" cy="954107"/>
          </a:xfrm>
          <a:prstGeom prst="rect">
            <a:avLst/>
          </a:prstGeom>
          <a:noFill/>
        </p:spPr>
        <p:txBody>
          <a:bodyPr wrap="square">
            <a:spAutoFit/>
          </a:bodyPr>
          <a:lstStyle/>
          <a:p>
            <a:pPr algn="just"/>
            <a:r>
              <a:rPr lang="en-US" sz="2800">
                <a:solidFill>
                  <a:srgbClr val="000000"/>
                </a:solidFill>
              </a:rPr>
              <a:t>Ví dụ: B</a:t>
            </a:r>
            <a:r>
              <a:rPr lang="vi-VN" sz="2800" b="0" i="0">
                <a:solidFill>
                  <a:srgbClr val="000000"/>
                </a:solidFill>
                <a:effectLst/>
              </a:rPr>
              <a:t>iểu đồ trạng thái của lớp thẻ mượn trong chức năng Quản lý mượn</a:t>
            </a:r>
            <a:r>
              <a:rPr lang="en-US" sz="2800" b="0" i="0">
                <a:solidFill>
                  <a:srgbClr val="000000"/>
                </a:solidFill>
                <a:effectLst/>
              </a:rPr>
              <a:t> </a:t>
            </a:r>
            <a:r>
              <a:rPr lang="vi-VN" sz="2800" b="0" i="0">
                <a:solidFill>
                  <a:srgbClr val="000000"/>
                </a:solidFill>
                <a:effectLst/>
              </a:rPr>
              <a:t>sách.</a:t>
            </a:r>
            <a:r>
              <a:rPr lang="vi-VN" sz="2800"/>
              <a:t> </a:t>
            </a:r>
            <a:endParaRPr lang="en-US" sz="2800"/>
          </a:p>
        </p:txBody>
      </p:sp>
      <p:pic>
        <p:nvPicPr>
          <p:cNvPr id="6" name="Picture 5">
            <a:extLst>
              <a:ext uri="{FF2B5EF4-FFF2-40B4-BE49-F238E27FC236}">
                <a16:creationId xmlns:a16="http://schemas.microsoft.com/office/drawing/2014/main" id="{2444A8F6-41C5-C330-E687-A315C15546AB}"/>
              </a:ext>
            </a:extLst>
          </p:cNvPr>
          <p:cNvPicPr>
            <a:picLocks noChangeAspect="1"/>
          </p:cNvPicPr>
          <p:nvPr/>
        </p:nvPicPr>
        <p:blipFill>
          <a:blip r:embed="rId2"/>
          <a:stretch>
            <a:fillRect/>
          </a:stretch>
        </p:blipFill>
        <p:spPr>
          <a:xfrm>
            <a:off x="450722" y="1837185"/>
            <a:ext cx="5759477" cy="2944462"/>
          </a:xfrm>
          <a:prstGeom prst="rect">
            <a:avLst/>
          </a:prstGeom>
        </p:spPr>
      </p:pic>
      <p:sp>
        <p:nvSpPr>
          <p:cNvPr id="8" name="TextBox 7">
            <a:extLst>
              <a:ext uri="{FF2B5EF4-FFF2-40B4-BE49-F238E27FC236}">
                <a16:creationId xmlns:a16="http://schemas.microsoft.com/office/drawing/2014/main" id="{81859BF1-AAA4-DCE4-24F1-4112EEE86E0C}"/>
              </a:ext>
            </a:extLst>
          </p:cNvPr>
          <p:cNvSpPr txBox="1"/>
          <p:nvPr/>
        </p:nvSpPr>
        <p:spPr>
          <a:xfrm>
            <a:off x="1320208" y="4990044"/>
            <a:ext cx="3632791" cy="923330"/>
          </a:xfrm>
          <a:prstGeom prst="rect">
            <a:avLst/>
          </a:prstGeom>
          <a:noFill/>
        </p:spPr>
        <p:txBody>
          <a:bodyPr wrap="square">
            <a:spAutoFit/>
          </a:bodyPr>
          <a:lstStyle/>
          <a:p>
            <a:pPr algn="ctr"/>
            <a:r>
              <a:rPr lang="vi-VN" sz="1800" b="0" i="0">
                <a:solidFill>
                  <a:srgbClr val="000000"/>
                </a:solidFill>
                <a:effectLst/>
                <a:latin typeface="ArialMT"/>
              </a:rPr>
              <a:t>Biểu đồ trạng thái lớp Thẻ mượn - chức năng mượn sách</a:t>
            </a:r>
            <a:r>
              <a:rPr lang="vi-VN"/>
              <a:t> </a:t>
            </a:r>
            <a:br>
              <a:rPr lang="vi-VN"/>
            </a:br>
            <a:endParaRPr lang="en-US"/>
          </a:p>
        </p:txBody>
      </p:sp>
      <p:pic>
        <p:nvPicPr>
          <p:cNvPr id="10" name="Picture 9">
            <a:extLst>
              <a:ext uri="{FF2B5EF4-FFF2-40B4-BE49-F238E27FC236}">
                <a16:creationId xmlns:a16="http://schemas.microsoft.com/office/drawing/2014/main" id="{25F83E80-A941-15B0-CA92-F2DB6B1567C3}"/>
              </a:ext>
            </a:extLst>
          </p:cNvPr>
          <p:cNvPicPr>
            <a:picLocks noChangeAspect="1"/>
          </p:cNvPicPr>
          <p:nvPr/>
        </p:nvPicPr>
        <p:blipFill>
          <a:blip r:embed="rId3"/>
          <a:stretch>
            <a:fillRect/>
          </a:stretch>
        </p:blipFill>
        <p:spPr>
          <a:xfrm>
            <a:off x="6501019" y="1536141"/>
            <a:ext cx="3167519" cy="1993868"/>
          </a:xfrm>
          <a:prstGeom prst="rect">
            <a:avLst/>
          </a:prstGeom>
        </p:spPr>
      </p:pic>
      <p:sp>
        <p:nvSpPr>
          <p:cNvPr id="12" name="TextBox 11">
            <a:extLst>
              <a:ext uri="{FF2B5EF4-FFF2-40B4-BE49-F238E27FC236}">
                <a16:creationId xmlns:a16="http://schemas.microsoft.com/office/drawing/2014/main" id="{E614930F-40F2-0418-02D8-FAC19C3ABCDA}"/>
              </a:ext>
            </a:extLst>
          </p:cNvPr>
          <p:cNvSpPr txBox="1"/>
          <p:nvPr/>
        </p:nvSpPr>
        <p:spPr>
          <a:xfrm>
            <a:off x="6836734" y="4043066"/>
            <a:ext cx="2724869" cy="923330"/>
          </a:xfrm>
          <a:prstGeom prst="rect">
            <a:avLst/>
          </a:prstGeom>
          <a:noFill/>
        </p:spPr>
        <p:txBody>
          <a:bodyPr wrap="square">
            <a:spAutoFit/>
          </a:bodyPr>
          <a:lstStyle/>
          <a:p>
            <a:pPr algn="ctr"/>
            <a:r>
              <a:rPr lang="vi-VN" sz="1800" b="0" i="0">
                <a:solidFill>
                  <a:srgbClr val="000000"/>
                </a:solidFill>
                <a:effectLst/>
                <a:latin typeface="ArialMT"/>
              </a:rPr>
              <a:t>Biểu đồ trạng thái lớp Thẻ mượn - chức năng trả sách</a:t>
            </a:r>
            <a:r>
              <a:rPr lang="vi-VN"/>
              <a:t> </a:t>
            </a:r>
            <a:endParaRPr lang="en-US"/>
          </a:p>
        </p:txBody>
      </p:sp>
      <p:sp>
        <p:nvSpPr>
          <p:cNvPr id="13" name="TextBox 12">
            <a:extLst>
              <a:ext uri="{FF2B5EF4-FFF2-40B4-BE49-F238E27FC236}">
                <a16:creationId xmlns:a16="http://schemas.microsoft.com/office/drawing/2014/main" id="{9067EC5C-BBAD-6B7C-6500-5C99CF112B6D}"/>
              </a:ext>
            </a:extLst>
          </p:cNvPr>
          <p:cNvSpPr txBox="1"/>
          <p:nvPr/>
        </p:nvSpPr>
        <p:spPr>
          <a:xfrm>
            <a:off x="2821171" y="127984"/>
            <a:ext cx="6847367" cy="523220"/>
          </a:xfrm>
          <a:prstGeom prst="rect">
            <a:avLst/>
          </a:prstGeom>
          <a:noFill/>
        </p:spPr>
        <p:txBody>
          <a:bodyPr wrap="square">
            <a:spAutoFit/>
          </a:bodyPr>
          <a:lstStyle/>
          <a:p>
            <a:pPr algn="r"/>
            <a:r>
              <a:rPr lang="en-US" sz="2800" b="1" i="0">
                <a:solidFill>
                  <a:schemeClr val="bg1"/>
                </a:solidFill>
                <a:effectLst/>
                <a:latin typeface="Arial" panose="020B0604020202020204" pitchFamily="34" charset="0"/>
                <a:cs typeface="Arial" panose="020B0604020202020204" pitchFamily="34" charset="0"/>
              </a:rPr>
              <a:t>3.2.1.3. Biểu đồ trạng thái</a:t>
            </a:r>
            <a:r>
              <a:rPr lang="en-US" sz="28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44900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79</a:t>
            </a:fld>
            <a:endParaRPr lang="en-US" spc="-5" dirty="0"/>
          </a:p>
        </p:txBody>
      </p:sp>
      <p:sp>
        <p:nvSpPr>
          <p:cNvPr id="3" name="TextBox 2">
            <a:extLst>
              <a:ext uri="{FF2B5EF4-FFF2-40B4-BE49-F238E27FC236}">
                <a16:creationId xmlns:a16="http://schemas.microsoft.com/office/drawing/2014/main" id="{8CD6E943-6A75-F450-95E0-9256C86BCB90}"/>
              </a:ext>
            </a:extLst>
          </p:cNvPr>
          <p:cNvSpPr txBox="1"/>
          <p:nvPr/>
        </p:nvSpPr>
        <p:spPr>
          <a:xfrm>
            <a:off x="1424762" y="127591"/>
            <a:ext cx="3370521" cy="584775"/>
          </a:xfrm>
          <a:prstGeom prst="rect">
            <a:avLst/>
          </a:prstGeom>
          <a:noFill/>
        </p:spPr>
        <p:txBody>
          <a:bodyPr wrap="square">
            <a:spAutoFit/>
          </a:bodyPr>
          <a:lstStyle/>
          <a:p>
            <a:pPr algn="ctr"/>
            <a:r>
              <a:rPr lang="en-US" sz="3200" b="1" i="0">
                <a:solidFill>
                  <a:schemeClr val="bg1"/>
                </a:solidFill>
                <a:effectLst/>
                <a:latin typeface="Arial" panose="020B0604020202020204" pitchFamily="34" charset="0"/>
                <a:cs typeface="Arial" panose="020B0604020202020204" pitchFamily="34" charset="0"/>
              </a:rPr>
              <a:t>PHA THIẾT KẾ</a:t>
            </a:r>
            <a:r>
              <a:rPr lang="en-US" sz="3200">
                <a:solidFill>
                  <a:schemeClr val="bg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DEE8417-75C2-A8A2-8221-F2FA00933313}"/>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
        <p:nvSpPr>
          <p:cNvPr id="7" name="TextBox 6">
            <a:extLst>
              <a:ext uri="{FF2B5EF4-FFF2-40B4-BE49-F238E27FC236}">
                <a16:creationId xmlns:a16="http://schemas.microsoft.com/office/drawing/2014/main" id="{6F999AA1-5D9C-F9E6-AACE-23424A96FAAF}"/>
              </a:ext>
            </a:extLst>
          </p:cNvPr>
          <p:cNvSpPr txBox="1"/>
          <p:nvPr/>
        </p:nvSpPr>
        <p:spPr>
          <a:xfrm>
            <a:off x="226825" y="1137684"/>
            <a:ext cx="9452350" cy="2985433"/>
          </a:xfrm>
          <a:prstGeom prst="rect">
            <a:avLst/>
          </a:prstGeom>
          <a:noFill/>
        </p:spPr>
        <p:txBody>
          <a:bodyPr wrap="square" rtlCol="0">
            <a:spAutoFit/>
          </a:bodyPr>
          <a:lstStyle/>
          <a:p>
            <a:pPr algn="just">
              <a:spcBef>
                <a:spcPts val="600"/>
              </a:spcBef>
              <a:spcAft>
                <a:spcPts val="600"/>
              </a:spcAft>
            </a:pPr>
            <a:r>
              <a:rPr lang="vi-VN" sz="2400" b="0" i="1">
                <a:solidFill>
                  <a:srgbClr val="FF0000"/>
                </a:solidFill>
                <a:effectLst/>
              </a:rPr>
              <a:t>Các biểu đồ tương tác </a:t>
            </a:r>
            <a:r>
              <a:rPr lang="vi-VN" sz="2400" b="0" i="0">
                <a:solidFill>
                  <a:srgbClr val="000000"/>
                </a:solidFill>
                <a:effectLst/>
              </a:rPr>
              <a:t>biểu diễn mối liên hệ giữa các đối tượng trong hệ thống và</a:t>
            </a:r>
            <a:r>
              <a:rPr lang="en-US" sz="2400" b="0" i="0">
                <a:solidFill>
                  <a:srgbClr val="000000"/>
                </a:solidFill>
                <a:effectLst/>
              </a:rPr>
              <a:t> </a:t>
            </a:r>
            <a:r>
              <a:rPr lang="vi-VN" sz="2400" b="0" i="0">
                <a:solidFill>
                  <a:srgbClr val="000000"/>
                </a:solidFill>
                <a:effectLst/>
              </a:rPr>
              <a:t>giữa các đối tượng với các tác nhân bên ngoài.</a:t>
            </a:r>
            <a:r>
              <a:rPr lang="en-US" sz="2400" b="0" i="0">
                <a:solidFill>
                  <a:srgbClr val="000000"/>
                </a:solidFill>
                <a:effectLst/>
              </a:rPr>
              <a:t> </a:t>
            </a:r>
            <a:r>
              <a:rPr lang="vi-VN" sz="2400" b="0" i="0">
                <a:solidFill>
                  <a:srgbClr val="000000"/>
                </a:solidFill>
                <a:effectLst/>
              </a:rPr>
              <a:t>Có hai loại biểu đồ tương tác: </a:t>
            </a:r>
            <a:r>
              <a:rPr lang="vi-VN" sz="2400" b="0" i="0">
                <a:solidFill>
                  <a:srgbClr val="FF0000"/>
                </a:solidFill>
                <a:effectLst/>
              </a:rPr>
              <a:t>Biểu</a:t>
            </a:r>
            <a:r>
              <a:rPr lang="en-US" sz="2400" b="0" i="0">
                <a:solidFill>
                  <a:srgbClr val="FF0000"/>
                </a:solidFill>
                <a:effectLst/>
              </a:rPr>
              <a:t> </a:t>
            </a:r>
            <a:r>
              <a:rPr lang="vi-VN" sz="2400" b="0" i="0">
                <a:solidFill>
                  <a:srgbClr val="FF0000"/>
                </a:solidFill>
                <a:effectLst/>
              </a:rPr>
              <a:t>đồ tuần tự </a:t>
            </a:r>
            <a:r>
              <a:rPr lang="vi-VN" sz="2400" b="0" i="0">
                <a:solidFill>
                  <a:srgbClr val="000000"/>
                </a:solidFill>
                <a:effectLst/>
              </a:rPr>
              <a:t>và </a:t>
            </a:r>
            <a:r>
              <a:rPr lang="vi-VN" sz="2400" b="0" i="0">
                <a:solidFill>
                  <a:srgbClr val="FF0000"/>
                </a:solidFill>
                <a:effectLst/>
              </a:rPr>
              <a:t>biểu đồ cộng tác</a:t>
            </a:r>
            <a:r>
              <a:rPr lang="vi-VN" sz="2400" b="0" i="0">
                <a:solidFill>
                  <a:srgbClr val="000000"/>
                </a:solidFill>
                <a:effectLst/>
              </a:rPr>
              <a:t>.</a:t>
            </a:r>
            <a:endParaRPr lang="en-US" sz="2400" b="0" i="0">
              <a:solidFill>
                <a:srgbClr val="000000"/>
              </a:solidFill>
              <a:effectLst/>
            </a:endParaRPr>
          </a:p>
          <a:p>
            <a:pPr marL="457200" indent="-457200" algn="just">
              <a:spcBef>
                <a:spcPts val="600"/>
              </a:spcBef>
              <a:spcAft>
                <a:spcPts val="600"/>
              </a:spcAft>
              <a:buAutoNum type="alphaLcParenR"/>
            </a:pPr>
            <a:r>
              <a:rPr lang="vi-VN" sz="2400" b="1" i="1">
                <a:solidFill>
                  <a:srgbClr val="000000"/>
                </a:solidFill>
                <a:effectLst/>
              </a:rPr>
              <a:t>Ý nghĩa</a:t>
            </a:r>
            <a:endParaRPr lang="en-US" sz="2400" b="1" i="1">
              <a:solidFill>
                <a:srgbClr val="000000"/>
              </a:solidFill>
            </a:endParaRPr>
          </a:p>
          <a:p>
            <a:pPr algn="just">
              <a:spcBef>
                <a:spcPts val="600"/>
              </a:spcBef>
              <a:spcAft>
                <a:spcPts val="600"/>
              </a:spcAft>
            </a:pPr>
            <a:r>
              <a:rPr lang="vi-VN" sz="2400" b="1" i="1">
                <a:solidFill>
                  <a:srgbClr val="000000"/>
                </a:solidFill>
                <a:effectLst/>
              </a:rPr>
              <a:t>Biểu đồ tuần tự: </a:t>
            </a:r>
            <a:r>
              <a:rPr lang="vi-VN" sz="2400" b="0" i="0">
                <a:solidFill>
                  <a:srgbClr val="000000"/>
                </a:solidFill>
                <a:effectLst/>
              </a:rPr>
              <a:t>Biểu diễn mối quan hệ giữa các đối tượng, giữa các đối tượng</a:t>
            </a:r>
            <a:r>
              <a:rPr lang="en-US" sz="2400" b="0" i="0">
                <a:solidFill>
                  <a:srgbClr val="000000"/>
                </a:solidFill>
                <a:effectLst/>
              </a:rPr>
              <a:t> </a:t>
            </a:r>
            <a:r>
              <a:rPr lang="vi-VN" sz="2400" b="0" i="0">
                <a:solidFill>
                  <a:srgbClr val="000000"/>
                </a:solidFill>
                <a:effectLst/>
              </a:rPr>
              <a:t>và tác nhân theo thứ tự thời gian. Biểu đồ tuần tự nhấn mạnh thứ tự thực hiện của</a:t>
            </a:r>
            <a:r>
              <a:rPr lang="en-US" sz="2400" b="0" i="0">
                <a:solidFill>
                  <a:srgbClr val="000000"/>
                </a:solidFill>
                <a:effectLst/>
              </a:rPr>
              <a:t> </a:t>
            </a:r>
            <a:r>
              <a:rPr lang="vi-VN" sz="2400" b="0" i="0">
                <a:solidFill>
                  <a:srgbClr val="000000"/>
                </a:solidFill>
                <a:effectLst/>
              </a:rPr>
              <a:t>các tương tác.</a:t>
            </a:r>
            <a:r>
              <a:rPr lang="vi-VN" sz="2400"/>
              <a:t> </a:t>
            </a:r>
            <a:endParaRPr lang="en-US" sz="2400"/>
          </a:p>
        </p:txBody>
      </p:sp>
    </p:spTree>
    <p:extLst>
      <p:ext uri="{BB962C8B-B14F-4D97-AF65-F5344CB8AC3E}">
        <p14:creationId xmlns:p14="http://schemas.microsoft.com/office/powerpoint/2010/main" val="3609172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772" y="128011"/>
            <a:ext cx="7330054" cy="467995"/>
          </a:xfrm>
        </p:spPr>
        <p:txBody>
          <a:bodyPr/>
          <a:lstStyle/>
          <a:p>
            <a:r>
              <a:rPr lang="en-US">
                <a:solidFill>
                  <a:schemeClr val="bg1"/>
                </a:solidFill>
              </a:rPr>
              <a:t>3.1. GIỚI THIỆU TỔNG QUAN VỀ UML</a:t>
            </a:r>
          </a:p>
        </p:txBody>
      </p:sp>
      <p:sp>
        <p:nvSpPr>
          <p:cNvPr id="3" name="Content Placeholder 2"/>
          <p:cNvSpPr>
            <a:spLocks noGrp="1"/>
          </p:cNvSpPr>
          <p:nvPr>
            <p:ph idx="1"/>
          </p:nvPr>
        </p:nvSpPr>
        <p:spPr>
          <a:xfrm>
            <a:off x="393406" y="1306598"/>
            <a:ext cx="9101468" cy="3903355"/>
          </a:xfrm>
        </p:spPr>
        <p:txBody>
          <a:bodyPr/>
          <a:lstStyle/>
          <a:p>
            <a:pPr marL="0" indent="0">
              <a:lnSpc>
                <a:spcPct val="130000"/>
              </a:lnSpc>
              <a:buNone/>
              <a:defRPr/>
            </a:pPr>
            <a:r>
              <a:rPr lang="en-US" altLang="en-US" sz="2800"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3.1.2</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Lịch</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sử</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phát</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triển</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marL="347663" indent="-347663">
              <a:lnSpc>
                <a:spcPct val="114000"/>
              </a:lnSpc>
              <a:buFont typeface="Wingdings" panose="05000000000000000000" pitchFamily="2" charset="2"/>
              <a:buChar char="v"/>
              <a:defRPr/>
            </a:pP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nay, </a:t>
            </a:r>
            <a:r>
              <a:rPr lang="en-US" sz="2400" b="1" dirty="0">
                <a:latin typeface="Times New Roman" pitchFamily="18" charset="0"/>
                <a:cs typeface="Times New Roman" pitchFamily="18" charset="0"/>
              </a:rPr>
              <a:t>UML</a:t>
            </a:r>
            <a:r>
              <a:rPr lang="en-US" sz="2400" b="0" dirty="0">
                <a:latin typeface="Times New Roman" pitchFamily="18" charset="0"/>
                <a:cs typeface="Times New Roman" pitchFamily="18" charset="0"/>
              </a:rPr>
              <a:t> (</a:t>
            </a:r>
            <a:r>
              <a:rPr lang="en-US" sz="2400" b="0" i="1" dirty="0">
                <a:latin typeface="Times New Roman" pitchFamily="18" charset="0"/>
                <a:cs typeface="Times New Roman" pitchFamily="18" charset="0"/>
              </a:rPr>
              <a:t>Unified Modeling Language - </a:t>
            </a:r>
            <a:r>
              <a:rPr lang="en-US" sz="2400" b="0" i="1" dirty="0" err="1">
                <a:latin typeface="Times New Roman" pitchFamily="18" charset="0"/>
                <a:cs typeface="Times New Roman" pitchFamily="18" charset="0"/>
              </a:rPr>
              <a:t>ngôn</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ngữ</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mô</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hình</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hoá</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thống</a:t>
            </a:r>
            <a:r>
              <a:rPr lang="en-US" sz="2400" b="0" i="1" dirty="0">
                <a:latin typeface="Times New Roman" pitchFamily="18" charset="0"/>
                <a:cs typeface="Times New Roman" pitchFamily="18" charset="0"/>
              </a:rPr>
              <a:t> </a:t>
            </a:r>
            <a:r>
              <a:rPr lang="en-US" sz="2400" b="0" i="1" dirty="0" err="1">
                <a:latin typeface="Times New Roman" pitchFamily="18" charset="0"/>
                <a:cs typeface="Times New Roman" pitchFamily="18" charset="0"/>
              </a:rPr>
              <a:t>nhất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phương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pháp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hướng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đối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tượng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tiên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tiến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sử</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dụng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rộng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rãi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nhất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nay </a:t>
            </a:r>
            <a:r>
              <a:rPr lang="en-US" sz="2400" b="0" dirty="0" err="1">
                <a:latin typeface="Times New Roman" pitchFamily="18" charset="0"/>
                <a:cs typeface="Times New Roman" pitchFamily="18" charset="0"/>
              </a:rPr>
              <a:t>trên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giới</a:t>
            </a:r>
            <a:r>
              <a:rPr lang="en-US" sz="2400" b="0" dirty="0">
                <a:latin typeface="Times New Roman" pitchFamily="18" charset="0"/>
                <a:cs typeface="Times New Roman" pitchFamily="18" charset="0"/>
              </a:rPr>
              <a:t>.</a:t>
            </a:r>
            <a:endParaRPr lang="vi-VN" sz="2400" b="0" dirty="0">
              <a:latin typeface="Times New Roman" pitchFamily="18" charset="0"/>
              <a:cs typeface="Times New Roman" pitchFamily="18" charset="0"/>
            </a:endParaRPr>
          </a:p>
          <a:p>
            <a:pPr marL="347663" indent="-347663" algn="just">
              <a:lnSpc>
                <a:spcPct val="114000"/>
              </a:lnSpc>
              <a:buFont typeface="Wingdings" panose="05000000000000000000" pitchFamily="2" charset="2"/>
              <a:buChar char="v"/>
              <a:defRPr/>
            </a:pPr>
            <a:r>
              <a:rPr lang="en-US" sz="2400" b="1" dirty="0">
                <a:latin typeface="Times New Roman" pitchFamily="18" charset="0"/>
                <a:cs typeface="Times New Roman" pitchFamily="18" charset="0"/>
              </a:rPr>
              <a:t>UML</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giúp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phát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triển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phần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mềm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mô</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ý </a:t>
            </a:r>
            <a:r>
              <a:rPr lang="en-US" sz="2400" b="0" dirty="0" err="1">
                <a:latin typeface="Times New Roman" pitchFamily="18" charset="0"/>
                <a:cs typeface="Times New Roman" pitchFamily="18" charset="0"/>
              </a:rPr>
              <a:t>tưởng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tường</a:t>
            </a:r>
            <a:r>
              <a:rPr lang="en-US" sz="2400" b="0" dirty="0">
                <a:latin typeface="Times New Roman" pitchFamily="18" charset="0"/>
                <a:cs typeface="Times New Roman" pitchFamily="18" charset="0"/>
              </a:rPr>
              <a:t> minh, </a:t>
            </a:r>
            <a:r>
              <a:rPr lang="en-US" sz="2400" b="0" dirty="0" err="1">
                <a:latin typeface="Times New Roman" pitchFamily="18" charset="0"/>
                <a:cs typeface="Times New Roman" pitchFamily="18" charset="0"/>
              </a:rPr>
              <a:t>dễ</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dàng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đọc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mô</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hình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xây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dựng</a:t>
            </a:r>
            <a:r>
              <a:rPr lang="en-US" sz="2400" b="0" dirty="0">
                <a:latin typeface="Times New Roman" pitchFamily="18" charset="0"/>
                <a:cs typeface="Times New Roman" pitchFamily="18" charset="0"/>
              </a:rPr>
              <a:t> do </a:t>
            </a:r>
            <a:r>
              <a:rPr lang="en-US" sz="2400" b="0" dirty="0" err="1">
                <a:latin typeface="Times New Roman" pitchFamily="18" charset="0"/>
                <a:cs typeface="Times New Roman" pitchFamily="18" charset="0"/>
              </a:rPr>
              <a:t>người</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những</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cấu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trúc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việc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nắm</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bắt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thông</a:t>
            </a:r>
            <a:r>
              <a:rPr lang="en-US" sz="2400" b="0" dirty="0">
                <a:latin typeface="Times New Roman" pitchFamily="18" charset="0"/>
                <a:cs typeface="Times New Roman" pitchFamily="18" charset="0"/>
              </a:rPr>
              <a:t> qua </a:t>
            </a:r>
            <a:r>
              <a:rPr lang="en-US" sz="2400" b="0" dirty="0" err="1">
                <a:latin typeface="Times New Roman" pitchFamily="18" charset="0"/>
                <a:cs typeface="Times New Roman" pitchFamily="18" charset="0"/>
              </a:rPr>
              <a:t>đọc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mã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lệnh</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khó</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khăn</a:t>
            </a:r>
            <a:r>
              <a:rPr lang="en-US" sz="2400" b="0" dirty="0">
                <a:latin typeface="Times New Roman" pitchFamily="18" charset="0"/>
                <a:cs typeface="Times New Roman" pitchFamily="18" charset="0"/>
              </a:rPr>
              <a:t> nay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thể</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hiện</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trực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quan</a:t>
            </a:r>
            <a:r>
              <a:rPr lang="en-US" sz="2400" b="0" dirty="0">
                <a:latin typeface="Times New Roman" pitchFamily="18" charset="0"/>
                <a:cs typeface="Times New Roman" pitchFamily="18" charset="0"/>
              </a:rPr>
              <a:t>.</a:t>
            </a: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8</a:t>
            </a:fld>
            <a:endParaRPr lang="en-US">
              <a:solidFill>
                <a:srgbClr val="000066"/>
              </a:solidFill>
            </a:endParaRPr>
          </a:p>
        </p:txBody>
      </p:sp>
    </p:spTree>
    <p:extLst>
      <p:ext uri="{BB962C8B-B14F-4D97-AF65-F5344CB8AC3E}">
        <p14:creationId xmlns:p14="http://schemas.microsoft.com/office/powerpoint/2010/main" val="3893503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80</a:t>
            </a:fld>
            <a:endParaRPr lang="en-US" spc="-5" dirty="0"/>
          </a:p>
        </p:txBody>
      </p:sp>
      <p:sp>
        <p:nvSpPr>
          <p:cNvPr id="2" name="TextBox 1">
            <a:extLst>
              <a:ext uri="{FF2B5EF4-FFF2-40B4-BE49-F238E27FC236}">
                <a16:creationId xmlns:a16="http://schemas.microsoft.com/office/drawing/2014/main" id="{BDA25F0A-7A16-4A5B-0E54-67163F0758B3}"/>
              </a:ext>
            </a:extLst>
          </p:cNvPr>
          <p:cNvSpPr txBox="1"/>
          <p:nvPr/>
        </p:nvSpPr>
        <p:spPr>
          <a:xfrm>
            <a:off x="242776" y="768447"/>
            <a:ext cx="9420448" cy="5724644"/>
          </a:xfrm>
          <a:prstGeom prst="rect">
            <a:avLst/>
          </a:prstGeom>
          <a:noFill/>
        </p:spPr>
        <p:txBody>
          <a:bodyPr wrap="square" rtlCol="0">
            <a:spAutoFit/>
          </a:bodyPr>
          <a:lstStyle/>
          <a:p>
            <a:pPr algn="just">
              <a:spcBef>
                <a:spcPts val="600"/>
              </a:spcBef>
              <a:spcAft>
                <a:spcPts val="600"/>
              </a:spcAft>
            </a:pPr>
            <a:r>
              <a:rPr lang="vi-VN" b="1" i="1">
                <a:solidFill>
                  <a:srgbClr val="000000"/>
                </a:solidFill>
                <a:effectLst/>
              </a:rPr>
              <a:t>b) Tập ký hiệu UML cho biểu đồ tuần tự</a:t>
            </a:r>
            <a:endParaRPr lang="en-US" b="1" i="1">
              <a:solidFill>
                <a:srgbClr val="000000"/>
              </a:solidFill>
              <a:effectLst/>
            </a:endParaRPr>
          </a:p>
          <a:p>
            <a:pPr algn="just">
              <a:spcBef>
                <a:spcPts val="600"/>
              </a:spcBef>
              <a:spcAft>
                <a:spcPts val="600"/>
              </a:spcAft>
            </a:pPr>
            <a:r>
              <a:rPr lang="vi-VN" b="0" i="0">
                <a:solidFill>
                  <a:srgbClr val="000000"/>
                </a:solidFill>
                <a:effectLst/>
              </a:rPr>
              <a:t>Các thành phần cơ bản của một biểu đồ tuần tự là:</a:t>
            </a:r>
            <a:endParaRPr lang="en-US" b="0" i="0">
              <a:solidFill>
                <a:srgbClr val="000000"/>
              </a:solidFill>
              <a:effectLst/>
            </a:endParaRPr>
          </a:p>
          <a:p>
            <a:pPr algn="just">
              <a:spcBef>
                <a:spcPts val="600"/>
              </a:spcBef>
              <a:spcAft>
                <a:spcPts val="600"/>
              </a:spcAft>
            </a:pPr>
            <a:r>
              <a:rPr lang="vi-VN" b="0" i="0">
                <a:solidFill>
                  <a:srgbClr val="000000"/>
                </a:solidFill>
                <a:effectLst/>
              </a:rPr>
              <a:t>- </a:t>
            </a:r>
            <a:r>
              <a:rPr lang="vi-VN" b="0" i="1">
                <a:solidFill>
                  <a:srgbClr val="3333CC"/>
                </a:solidFill>
                <a:effectLst/>
              </a:rPr>
              <a:t>Các đối tượng (object): </a:t>
            </a:r>
            <a:r>
              <a:rPr lang="vi-VN" b="0" i="0">
                <a:solidFill>
                  <a:srgbClr val="000000"/>
                </a:solidFill>
                <a:effectLst/>
              </a:rPr>
              <a:t>được biểu diễn bởi các hình chữ nhật, bên trong là</a:t>
            </a:r>
            <a:r>
              <a:rPr lang="en-US" b="0" i="0">
                <a:solidFill>
                  <a:srgbClr val="000000"/>
                </a:solidFill>
                <a:effectLst/>
              </a:rPr>
              <a:t> </a:t>
            </a:r>
            <a:r>
              <a:rPr lang="vi-VN" b="0" i="0">
                <a:solidFill>
                  <a:srgbClr val="000000"/>
                </a:solidFill>
                <a:effectLst/>
              </a:rPr>
              <a:t>tên của đối tượng. Cách viết chung của đối tượng là: </a:t>
            </a:r>
            <a:r>
              <a:rPr lang="vi-VN" b="0" i="1">
                <a:solidFill>
                  <a:srgbClr val="3333CC"/>
                </a:solidFill>
                <a:effectLst/>
              </a:rPr>
              <a:t>tên đối tượng</a:t>
            </a:r>
            <a:r>
              <a:rPr lang="vi-VN" b="0" i="1">
                <a:solidFill>
                  <a:srgbClr val="000000"/>
                </a:solidFill>
                <a:effectLst/>
              </a:rPr>
              <a:t>: tên lớp</a:t>
            </a:r>
            <a:r>
              <a:rPr lang="vi-VN" b="0" i="0">
                <a:solidFill>
                  <a:srgbClr val="000000"/>
                </a:solidFill>
                <a:effectLst/>
              </a:rPr>
              <a:t>.</a:t>
            </a:r>
            <a:r>
              <a:rPr lang="en-US" b="0" i="0">
                <a:solidFill>
                  <a:srgbClr val="000000"/>
                </a:solidFill>
                <a:effectLst/>
              </a:rPr>
              <a:t> </a:t>
            </a:r>
            <a:r>
              <a:rPr lang="vi-VN" b="0" i="0">
                <a:solidFill>
                  <a:srgbClr val="000000"/>
                </a:solidFill>
                <a:effectLst/>
              </a:rPr>
              <a:t>Nếu chỉ viết</a:t>
            </a:r>
            <a:r>
              <a:rPr lang="vi-VN" b="0" i="1">
                <a:solidFill>
                  <a:srgbClr val="000000"/>
                </a:solidFill>
                <a:effectLst/>
              </a:rPr>
              <a:t>:</a:t>
            </a:r>
            <a:r>
              <a:rPr lang="en-US" b="0" i="1">
                <a:solidFill>
                  <a:srgbClr val="000000"/>
                </a:solidFill>
                <a:effectLst/>
              </a:rPr>
              <a:t> </a:t>
            </a:r>
            <a:r>
              <a:rPr lang="vi-VN" b="0" i="1">
                <a:solidFill>
                  <a:srgbClr val="000000"/>
                </a:solidFill>
                <a:effectLst/>
              </a:rPr>
              <a:t>tên_lớp </a:t>
            </a:r>
            <a:r>
              <a:rPr lang="vi-VN" b="0" i="0">
                <a:solidFill>
                  <a:srgbClr val="000000"/>
                </a:solidFill>
                <a:effectLst/>
              </a:rPr>
              <a:t>thì có nghĩa là bất cứ đối tượng nào của lớp tương</a:t>
            </a:r>
            <a:r>
              <a:rPr lang="en-US" b="0" i="0">
                <a:solidFill>
                  <a:srgbClr val="000000"/>
                </a:solidFill>
                <a:effectLst/>
              </a:rPr>
              <a:t> </a:t>
            </a:r>
            <a:r>
              <a:rPr lang="vi-VN" b="0" i="0">
                <a:solidFill>
                  <a:srgbClr val="000000"/>
                </a:solidFill>
                <a:effectLst/>
              </a:rPr>
              <a:t>ứng đó. Trong biểu đồ tuần tự, không phải các đối tượng đều xuất hiện ở</a:t>
            </a:r>
            <a:r>
              <a:rPr lang="en-US" b="0" i="0">
                <a:solidFill>
                  <a:srgbClr val="000000"/>
                </a:solidFill>
                <a:effectLst/>
              </a:rPr>
              <a:t> </a:t>
            </a:r>
            <a:r>
              <a:rPr lang="vi-VN" b="0" i="0">
                <a:solidFill>
                  <a:srgbClr val="000000"/>
                </a:solidFill>
                <a:effectLst/>
              </a:rPr>
              <a:t>trên cùng của biểu đồ mà chúng chỉ xuất</a:t>
            </a:r>
            <a:r>
              <a:rPr lang="en-US" b="0" i="0">
                <a:solidFill>
                  <a:srgbClr val="000000"/>
                </a:solidFill>
                <a:effectLst/>
              </a:rPr>
              <a:t> </a:t>
            </a:r>
            <a:r>
              <a:rPr lang="vi-VN" b="0" i="0">
                <a:solidFill>
                  <a:srgbClr val="000000"/>
                </a:solidFill>
                <a:effectLst/>
              </a:rPr>
              <a:t>hiện (về mặt thời gian) khi thực sự</a:t>
            </a:r>
            <a:r>
              <a:rPr lang="en-US" b="0" i="0">
                <a:solidFill>
                  <a:srgbClr val="000000"/>
                </a:solidFill>
                <a:effectLst/>
              </a:rPr>
              <a:t> </a:t>
            </a:r>
            <a:r>
              <a:rPr lang="vi-VN" b="0" i="0">
                <a:solidFill>
                  <a:srgbClr val="000000"/>
                </a:solidFill>
                <a:effectLst/>
              </a:rPr>
              <a:t>tham gia vào tương tác.</a:t>
            </a:r>
            <a:endParaRPr lang="en-US" b="0" i="0">
              <a:solidFill>
                <a:srgbClr val="000000"/>
              </a:solidFill>
              <a:effectLst/>
            </a:endParaRPr>
          </a:p>
          <a:p>
            <a:pPr algn="just">
              <a:spcBef>
                <a:spcPts val="600"/>
              </a:spcBef>
              <a:spcAft>
                <a:spcPts val="600"/>
              </a:spcAft>
            </a:pPr>
            <a:r>
              <a:rPr lang="vi-VN" b="0" i="0">
                <a:solidFill>
                  <a:srgbClr val="000000"/>
                </a:solidFill>
                <a:effectLst/>
              </a:rPr>
              <a:t>- </a:t>
            </a:r>
            <a:r>
              <a:rPr lang="vi-VN" b="0" i="1">
                <a:solidFill>
                  <a:srgbClr val="3333CC"/>
                </a:solidFill>
                <a:effectLst/>
              </a:rPr>
              <a:t>Các message: </a:t>
            </a:r>
            <a:r>
              <a:rPr lang="vi-VN" b="0" i="0">
                <a:solidFill>
                  <a:srgbClr val="000000"/>
                </a:solidFill>
                <a:effectLst/>
              </a:rPr>
              <a:t>được biểu diễn bằng các mũi tên hướng từ đối tượng gửi</a:t>
            </a:r>
            <a:r>
              <a:rPr lang="en-US" b="0" i="0">
                <a:solidFill>
                  <a:srgbClr val="000000"/>
                </a:solidFill>
                <a:effectLst/>
              </a:rPr>
              <a:t> </a:t>
            </a:r>
            <a:r>
              <a:rPr lang="vi-VN" b="0" i="0">
                <a:solidFill>
                  <a:srgbClr val="000000"/>
                </a:solidFill>
                <a:effectLst/>
              </a:rPr>
              <a:t>sang đối tượng nhận. Tên các message có thể biểu diễn dưới dạng phi hình</a:t>
            </a:r>
            <a:r>
              <a:rPr lang="en-US" b="0" i="0">
                <a:solidFill>
                  <a:srgbClr val="000000"/>
                </a:solidFill>
                <a:effectLst/>
              </a:rPr>
              <a:t> </a:t>
            </a:r>
            <a:r>
              <a:rPr lang="vi-VN" b="0" i="0">
                <a:solidFill>
                  <a:srgbClr val="000000"/>
                </a:solidFill>
                <a:effectLst/>
              </a:rPr>
              <a:t>thức (như các thông tin trong kịch bản) hoặc dưới dạng hình thức (với dạng</a:t>
            </a:r>
            <a:r>
              <a:rPr lang="en-US" b="0" i="0">
                <a:solidFill>
                  <a:srgbClr val="000000"/>
                </a:solidFill>
                <a:effectLst/>
              </a:rPr>
              <a:t> </a:t>
            </a:r>
            <a:r>
              <a:rPr lang="vi-VN" b="0" i="0">
                <a:solidFill>
                  <a:srgbClr val="000000"/>
                </a:solidFill>
                <a:effectLst/>
              </a:rPr>
              <a:t>giống như các phương thức). Biểu</a:t>
            </a:r>
            <a:r>
              <a:rPr lang="en-US" b="0" i="0">
                <a:solidFill>
                  <a:srgbClr val="000000"/>
                </a:solidFill>
                <a:effectLst/>
              </a:rPr>
              <a:t> </a:t>
            </a:r>
            <a:r>
              <a:rPr lang="vi-VN" b="0" i="0">
                <a:solidFill>
                  <a:srgbClr val="000000"/>
                </a:solidFill>
                <a:effectLst/>
              </a:rPr>
              <a:t>đồ tuần tự cho phép có các message từ</a:t>
            </a:r>
            <a:r>
              <a:rPr lang="en-US" b="0" i="0">
                <a:solidFill>
                  <a:srgbClr val="000000"/>
                </a:solidFill>
                <a:effectLst/>
              </a:rPr>
              <a:t> </a:t>
            </a:r>
            <a:r>
              <a:rPr lang="vi-VN" b="0" i="0">
                <a:solidFill>
                  <a:srgbClr val="000000"/>
                </a:solidFill>
                <a:effectLst/>
              </a:rPr>
              <a:t>một đối tượng tới chính bản thân nó.</a:t>
            </a:r>
            <a:endParaRPr lang="en-US" b="0" i="0">
              <a:solidFill>
                <a:srgbClr val="000000"/>
              </a:solidFill>
              <a:effectLst/>
            </a:endParaRPr>
          </a:p>
          <a:p>
            <a:pPr marL="285750" indent="-285750" algn="just">
              <a:spcBef>
                <a:spcPts val="600"/>
              </a:spcBef>
              <a:spcAft>
                <a:spcPts val="600"/>
              </a:spcAft>
              <a:buFontTx/>
              <a:buChar char="-"/>
            </a:pPr>
            <a:r>
              <a:rPr lang="vi-VN" b="0" i="0">
                <a:solidFill>
                  <a:srgbClr val="000000"/>
                </a:solidFill>
                <a:effectLst/>
              </a:rPr>
              <a:t>Trong biểu đồ tuần tự có thể có nhiều loại message khác nhau tuỳ theo mục</a:t>
            </a:r>
            <a:r>
              <a:rPr lang="en-US" b="0" i="0">
                <a:solidFill>
                  <a:srgbClr val="000000"/>
                </a:solidFill>
                <a:effectLst/>
              </a:rPr>
              <a:t> </a:t>
            </a:r>
            <a:r>
              <a:rPr lang="vi-VN" b="0" i="0">
                <a:solidFill>
                  <a:srgbClr val="000000"/>
                </a:solidFill>
                <a:effectLst/>
              </a:rPr>
              <a:t>đích sử dụng và tác động của message đến đối tượng.</a:t>
            </a:r>
            <a:endParaRPr lang="en-US">
              <a:solidFill>
                <a:srgbClr val="000000"/>
              </a:solidFill>
            </a:endParaRPr>
          </a:p>
          <a:p>
            <a:pPr marL="285750" indent="-285750" algn="just">
              <a:spcBef>
                <a:spcPts val="600"/>
              </a:spcBef>
              <a:spcAft>
                <a:spcPts val="600"/>
              </a:spcAft>
              <a:buFontTx/>
              <a:buChar char="-"/>
            </a:pPr>
            <a:r>
              <a:rPr lang="vi-VN" i="1">
                <a:solidFill>
                  <a:srgbClr val="000000"/>
                </a:solidFill>
              </a:rPr>
              <a:t>Đường lifeline: </a:t>
            </a:r>
            <a:r>
              <a:rPr lang="vi-VN">
                <a:solidFill>
                  <a:srgbClr val="000000"/>
                </a:solidFill>
              </a:rPr>
              <a:t>là một đường kẻ nối dài phía dưới đối tượng, mô tả quá</a:t>
            </a:r>
            <a:br>
              <a:rPr lang="vi-VN">
                <a:solidFill>
                  <a:srgbClr val="000000"/>
                </a:solidFill>
              </a:rPr>
            </a:br>
            <a:r>
              <a:rPr lang="vi-VN">
                <a:solidFill>
                  <a:srgbClr val="000000"/>
                </a:solidFill>
              </a:rPr>
              <a:t>trình của đối tượng trong tương tác thuộc biểu đồ.</a:t>
            </a:r>
            <a:endParaRPr lang="en-US">
              <a:solidFill>
                <a:srgbClr val="000000"/>
              </a:solidFill>
            </a:endParaRPr>
          </a:p>
          <a:p>
            <a:pPr marL="285750" indent="-285750" algn="just">
              <a:spcBef>
                <a:spcPts val="600"/>
              </a:spcBef>
              <a:spcAft>
                <a:spcPts val="600"/>
              </a:spcAft>
              <a:buFontTx/>
              <a:buChar char="-"/>
            </a:pPr>
            <a:r>
              <a:rPr lang="vi-VN" i="1">
                <a:solidFill>
                  <a:srgbClr val="000000"/>
                </a:solidFill>
              </a:rPr>
              <a:t>Chú thích: </a:t>
            </a:r>
            <a:r>
              <a:rPr lang="vi-VN">
                <a:solidFill>
                  <a:srgbClr val="000000"/>
                </a:solidFill>
              </a:rPr>
              <a:t>biểu đồ tuần tự cũng có thể có chú thích để người đọc dễ dàng</a:t>
            </a:r>
            <a:br>
              <a:rPr lang="vi-VN">
                <a:solidFill>
                  <a:srgbClr val="000000"/>
                </a:solidFill>
              </a:rPr>
            </a:br>
            <a:r>
              <a:rPr lang="vi-VN">
                <a:solidFill>
                  <a:srgbClr val="000000"/>
                </a:solidFill>
              </a:rPr>
              <a:t>hiểu được nội dung của biểu đồ đó </a:t>
            </a:r>
            <a:endParaRPr lang="en-US">
              <a:solidFill>
                <a:srgbClr val="000000"/>
              </a:solidFill>
            </a:endParaRPr>
          </a:p>
        </p:txBody>
      </p:sp>
      <p:sp>
        <p:nvSpPr>
          <p:cNvPr id="5" name="TextBox 4">
            <a:extLst>
              <a:ext uri="{FF2B5EF4-FFF2-40B4-BE49-F238E27FC236}">
                <a16:creationId xmlns:a16="http://schemas.microsoft.com/office/drawing/2014/main" id="{900E845F-E57D-2039-EA57-34E084A14F7E}"/>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028134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81</a:t>
            </a:fld>
            <a:endParaRPr lang="en-US" spc="-5" dirty="0"/>
          </a:p>
        </p:txBody>
      </p:sp>
      <p:pic>
        <p:nvPicPr>
          <p:cNvPr id="3" name="Picture 2">
            <a:extLst>
              <a:ext uri="{FF2B5EF4-FFF2-40B4-BE49-F238E27FC236}">
                <a16:creationId xmlns:a16="http://schemas.microsoft.com/office/drawing/2014/main" id="{8CBA4814-4DC3-0E69-7E12-0F5C4B486A27}"/>
              </a:ext>
            </a:extLst>
          </p:cNvPr>
          <p:cNvPicPr>
            <a:picLocks noChangeAspect="1"/>
          </p:cNvPicPr>
          <p:nvPr/>
        </p:nvPicPr>
        <p:blipFill>
          <a:blip r:embed="rId2"/>
          <a:stretch>
            <a:fillRect/>
          </a:stretch>
        </p:blipFill>
        <p:spPr>
          <a:xfrm>
            <a:off x="1275907" y="1234306"/>
            <a:ext cx="6174377" cy="2090100"/>
          </a:xfrm>
          <a:prstGeom prst="rect">
            <a:avLst/>
          </a:prstGeom>
        </p:spPr>
      </p:pic>
      <p:pic>
        <p:nvPicPr>
          <p:cNvPr id="6" name="Picture 5">
            <a:extLst>
              <a:ext uri="{FF2B5EF4-FFF2-40B4-BE49-F238E27FC236}">
                <a16:creationId xmlns:a16="http://schemas.microsoft.com/office/drawing/2014/main" id="{34B5614B-B26E-FF9D-E02F-6D43AC12A43A}"/>
              </a:ext>
            </a:extLst>
          </p:cNvPr>
          <p:cNvPicPr>
            <a:picLocks noChangeAspect="1"/>
          </p:cNvPicPr>
          <p:nvPr/>
        </p:nvPicPr>
        <p:blipFill>
          <a:blip r:embed="rId3"/>
          <a:stretch>
            <a:fillRect/>
          </a:stretch>
        </p:blipFill>
        <p:spPr>
          <a:xfrm>
            <a:off x="1350336" y="3239342"/>
            <a:ext cx="6174377" cy="3012601"/>
          </a:xfrm>
          <a:prstGeom prst="rect">
            <a:avLst/>
          </a:prstGeom>
        </p:spPr>
      </p:pic>
      <p:sp>
        <p:nvSpPr>
          <p:cNvPr id="7" name="TextBox 6">
            <a:extLst>
              <a:ext uri="{FF2B5EF4-FFF2-40B4-BE49-F238E27FC236}">
                <a16:creationId xmlns:a16="http://schemas.microsoft.com/office/drawing/2014/main" id="{A0F2569A-6C16-16E2-45FA-D2A097006304}"/>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1740602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E901-2B90-A630-ACBE-234FCEAA71D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B9B685-4E97-C2AD-1E8B-D807EB07DBE7}"/>
              </a:ext>
            </a:extLst>
          </p:cNvPr>
          <p:cNvSpPr>
            <a:spLocks noGrp="1"/>
          </p:cNvSpPr>
          <p:nvPr>
            <p:ph type="body" idx="1"/>
          </p:nvPr>
        </p:nvSpPr>
        <p:spPr>
          <a:xfrm>
            <a:off x="450722" y="1127760"/>
            <a:ext cx="9048307" cy="4602480"/>
          </a:xfrm>
        </p:spPr>
        <p:txBody>
          <a:bodyPr/>
          <a:lstStyle/>
          <a:p>
            <a:pPr algn="just"/>
            <a:r>
              <a:rPr lang="vi-VN" sz="2000" b="0" i="0">
                <a:solidFill>
                  <a:srgbClr val="555555"/>
                </a:solidFill>
                <a:effectLst/>
                <a:latin typeface="Arial" panose="020B0604020202020204" pitchFamily="34" charset="0"/>
                <a:cs typeface="Arial" panose="020B0604020202020204" pitchFamily="34" charset="0"/>
              </a:rPr>
              <a:t>Biểu đồ tuần tự minh họa các đối tượng tương tác với nhau ra sao. Chúng tập trung vào các chuỗi thông điệp, có nghĩa là các thông điệp được gửi và nhận giữa một loạt các đối tượng như thế nào. Biểu đồ tuần tự có hai trục: trục nằm dọc chỉ thời gian, trục nằm ngang chỉ ra một tập hợp các đối tượng. Một biểu đồ tuần tự cũng nêu bật sự tương tác trong một cảnh kịch (scenario) – một sự tương tác sẽ xảy ra tại một thời điểm nào đó trong quá trình thực thi của hệ thống.</a:t>
            </a:r>
          </a:p>
          <a:p>
            <a:pPr algn="just"/>
            <a:r>
              <a:rPr lang="vi-VN" sz="2000" b="0" i="0">
                <a:solidFill>
                  <a:srgbClr val="555555"/>
                </a:solidFill>
                <a:effectLst/>
                <a:latin typeface="Arial" panose="020B0604020202020204" pitchFamily="34" charset="0"/>
                <a:cs typeface="Arial" panose="020B0604020202020204" pitchFamily="34" charset="0"/>
              </a:rPr>
              <a:t>Từ các hình chữ nhật biểu diễn đối tượng có các đường gạch rời (dashed line) thẳng đứng biểu thị đường đời đối tượng, tức là sự tồn tại của đối tượng trong chuỗi tương tác. Trong khoảng thời gian này, đối tượng được thực thể hóa, sẵn sàng để gửi và nhận thông điệp. Quá trình giao tiếp giữa các đối tượng được thể hiện bằng các đường thẳng thông điệp nằm ngang nối các đường đời đối tượng. Mỗi tên ở đầu đường thẳng sẽ chỉ ra loại thông điệp này mang tính đồng bộ, không đồng bộ hay đơn giản. Để đọc biểu đồ tuần tự, hãy bắt đầu từ phía bên trên của biểu đồ rồi chạy dọc xuống và quan sát sự trao đổi thông điệp giữa các đối tượng xảy ra dọc theo tiến trình thời gian.</a:t>
            </a:r>
          </a:p>
          <a:p>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F5A40FC-017C-915A-C932-DA484F176EDE}"/>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82</a:t>
            </a:fld>
            <a:endParaRPr lang="en-US" spc="-5" dirty="0"/>
          </a:p>
        </p:txBody>
      </p:sp>
    </p:spTree>
    <p:extLst>
      <p:ext uri="{BB962C8B-B14F-4D97-AF65-F5344CB8AC3E}">
        <p14:creationId xmlns:p14="http://schemas.microsoft.com/office/powerpoint/2010/main" val="2802530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83</a:t>
            </a:fld>
            <a:endParaRPr lang="en-US" spc="-5" dirty="0"/>
          </a:p>
        </p:txBody>
      </p:sp>
      <p:sp>
        <p:nvSpPr>
          <p:cNvPr id="3" name="TextBox 2">
            <a:extLst>
              <a:ext uri="{FF2B5EF4-FFF2-40B4-BE49-F238E27FC236}">
                <a16:creationId xmlns:a16="http://schemas.microsoft.com/office/drawing/2014/main" id="{E52DC03C-737F-E879-9A17-007488777133}"/>
              </a:ext>
            </a:extLst>
          </p:cNvPr>
          <p:cNvSpPr txBox="1"/>
          <p:nvPr/>
        </p:nvSpPr>
        <p:spPr>
          <a:xfrm>
            <a:off x="255182" y="924780"/>
            <a:ext cx="9526771" cy="1569660"/>
          </a:xfrm>
          <a:prstGeom prst="rect">
            <a:avLst/>
          </a:prstGeom>
          <a:noFill/>
        </p:spPr>
        <p:txBody>
          <a:bodyPr wrap="square">
            <a:spAutoFit/>
          </a:bodyPr>
          <a:lstStyle/>
          <a:p>
            <a:pPr algn="just"/>
            <a:r>
              <a:rPr lang="en-US" sz="2400" b="0" i="0">
                <a:solidFill>
                  <a:srgbClr val="000000"/>
                </a:solidFill>
                <a:effectLst/>
              </a:rPr>
              <a:t>V</a:t>
            </a:r>
            <a:r>
              <a:rPr lang="vi-VN" sz="2400" b="0" i="0">
                <a:solidFill>
                  <a:srgbClr val="000000"/>
                </a:solidFill>
                <a:effectLst/>
              </a:rPr>
              <a:t>í dụ cho biểu đồ tuần tự cho chức năng Thêm sách trong hệ</a:t>
            </a:r>
            <a:r>
              <a:rPr lang="en-US" sz="2400" b="0" i="0">
                <a:solidFill>
                  <a:srgbClr val="000000"/>
                </a:solidFill>
                <a:effectLst/>
              </a:rPr>
              <a:t> </a:t>
            </a:r>
            <a:r>
              <a:rPr lang="vi-VN" sz="2400" b="0" i="0">
                <a:solidFill>
                  <a:srgbClr val="000000"/>
                </a:solidFill>
                <a:effectLst/>
              </a:rPr>
              <a:t>thống quản lý thư viện. Trong biểu đồ này có đối tượng giao diện</a:t>
            </a:r>
            <a:r>
              <a:rPr lang="en-US" sz="2400" b="0" i="0">
                <a:solidFill>
                  <a:srgbClr val="000000"/>
                </a:solidFill>
                <a:effectLst/>
              </a:rPr>
              <a:t> </a:t>
            </a:r>
            <a:r>
              <a:rPr lang="vi-VN" sz="2400" b="0" i="0">
                <a:solidFill>
                  <a:srgbClr val="000000"/>
                </a:solidFill>
                <a:effectLst/>
              </a:rPr>
              <a:t>FormThemSach,</a:t>
            </a:r>
            <a:r>
              <a:rPr lang="en-US" sz="2400" b="0" i="0">
                <a:solidFill>
                  <a:srgbClr val="000000"/>
                </a:solidFill>
                <a:effectLst/>
              </a:rPr>
              <a:t> </a:t>
            </a:r>
            <a:r>
              <a:rPr lang="vi-VN" sz="2400" b="0" i="0">
                <a:solidFill>
                  <a:srgbClr val="000000"/>
                </a:solidFill>
                <a:effectLst/>
              </a:rPr>
              <a:t>đối tượng điều khiển DK Thêm sách và đối tượng thực thể Sach.</a:t>
            </a:r>
            <a:r>
              <a:rPr lang="vi-VN" sz="2400"/>
              <a:t> </a:t>
            </a:r>
            <a:endParaRPr lang="en-US" sz="2400"/>
          </a:p>
        </p:txBody>
      </p:sp>
      <p:pic>
        <p:nvPicPr>
          <p:cNvPr id="6" name="Picture 5">
            <a:extLst>
              <a:ext uri="{FF2B5EF4-FFF2-40B4-BE49-F238E27FC236}">
                <a16:creationId xmlns:a16="http://schemas.microsoft.com/office/drawing/2014/main" id="{D4709C1E-4EF4-37B7-ACA0-83C28C1E73D0}"/>
              </a:ext>
            </a:extLst>
          </p:cNvPr>
          <p:cNvPicPr>
            <a:picLocks noChangeAspect="1"/>
          </p:cNvPicPr>
          <p:nvPr/>
        </p:nvPicPr>
        <p:blipFill>
          <a:blip r:embed="rId2"/>
          <a:stretch>
            <a:fillRect/>
          </a:stretch>
        </p:blipFill>
        <p:spPr>
          <a:xfrm>
            <a:off x="2636873" y="2232838"/>
            <a:ext cx="6060559" cy="4258010"/>
          </a:xfrm>
          <a:prstGeom prst="rect">
            <a:avLst/>
          </a:prstGeom>
        </p:spPr>
      </p:pic>
      <p:sp>
        <p:nvSpPr>
          <p:cNvPr id="7" name="TextBox 6">
            <a:extLst>
              <a:ext uri="{FF2B5EF4-FFF2-40B4-BE49-F238E27FC236}">
                <a16:creationId xmlns:a16="http://schemas.microsoft.com/office/drawing/2014/main" id="{A8166051-602A-3FAC-9B13-6A3465DBE3F9}"/>
              </a:ext>
            </a:extLst>
          </p:cNvPr>
          <p:cNvSpPr txBox="1"/>
          <p:nvPr/>
        </p:nvSpPr>
        <p:spPr>
          <a:xfrm>
            <a:off x="5110719" y="-88974"/>
            <a:ext cx="4568456" cy="954107"/>
          </a:xfrm>
          <a:prstGeom prst="rect">
            <a:avLst/>
          </a:prstGeom>
          <a:noFill/>
        </p:spPr>
        <p:txBody>
          <a:bodyPr wrap="square">
            <a:spAutoFit/>
          </a:bodyPr>
          <a:lstStyle/>
          <a:p>
            <a:pPr algn="ctr"/>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.4 Biểu đồ tương tác dạng tuần tự</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4011888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84</a:t>
            </a:fld>
            <a:endParaRPr lang="en-US" spc="-5" dirty="0"/>
          </a:p>
        </p:txBody>
      </p:sp>
      <p:pic>
        <p:nvPicPr>
          <p:cNvPr id="3" name="Picture 2">
            <a:extLst>
              <a:ext uri="{FF2B5EF4-FFF2-40B4-BE49-F238E27FC236}">
                <a16:creationId xmlns:a16="http://schemas.microsoft.com/office/drawing/2014/main" id="{4B471F0A-B2A4-C171-3285-539CA7A34BBE}"/>
              </a:ext>
            </a:extLst>
          </p:cNvPr>
          <p:cNvPicPr>
            <a:picLocks noChangeAspect="1"/>
          </p:cNvPicPr>
          <p:nvPr/>
        </p:nvPicPr>
        <p:blipFill>
          <a:blip r:embed="rId2"/>
          <a:stretch>
            <a:fillRect/>
          </a:stretch>
        </p:blipFill>
        <p:spPr>
          <a:xfrm>
            <a:off x="1605516" y="1252467"/>
            <a:ext cx="6390167" cy="4935681"/>
          </a:xfrm>
          <a:prstGeom prst="rect">
            <a:avLst/>
          </a:prstGeom>
        </p:spPr>
      </p:pic>
      <p:sp>
        <p:nvSpPr>
          <p:cNvPr id="6" name="TextBox 5">
            <a:extLst>
              <a:ext uri="{FF2B5EF4-FFF2-40B4-BE49-F238E27FC236}">
                <a16:creationId xmlns:a16="http://schemas.microsoft.com/office/drawing/2014/main" id="{C0A210C0-3671-6030-C22E-212C05BE3A02}"/>
              </a:ext>
            </a:extLst>
          </p:cNvPr>
          <p:cNvSpPr txBox="1"/>
          <p:nvPr/>
        </p:nvSpPr>
        <p:spPr>
          <a:xfrm>
            <a:off x="2211572" y="177409"/>
            <a:ext cx="6943060" cy="492443"/>
          </a:xfrm>
          <a:prstGeom prst="rect">
            <a:avLst/>
          </a:prstGeom>
          <a:noFill/>
        </p:spPr>
        <p:txBody>
          <a:bodyPr wrap="square">
            <a:spAutoFit/>
          </a:bodyPr>
          <a:lstStyle/>
          <a:p>
            <a:r>
              <a:rPr lang="en-US" sz="2600" b="1" i="0">
                <a:solidFill>
                  <a:schemeClr val="bg1"/>
                </a:solidFill>
                <a:effectLst/>
                <a:latin typeface="Arial" panose="020B0604020202020204" pitchFamily="34" charset="0"/>
                <a:cs typeface="Arial" panose="020B0604020202020204" pitchFamily="34" charset="0"/>
              </a:rPr>
              <a:t>Biểu đồ tuần tự cho chức năng Đăng nhập</a:t>
            </a:r>
            <a:r>
              <a:rPr lang="en-US" sz="260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84042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85</a:t>
            </a:fld>
            <a:endParaRPr lang="en-US" spc="-5" dirty="0"/>
          </a:p>
        </p:txBody>
      </p:sp>
      <p:sp>
        <p:nvSpPr>
          <p:cNvPr id="3" name="TextBox 2">
            <a:extLst>
              <a:ext uri="{FF2B5EF4-FFF2-40B4-BE49-F238E27FC236}">
                <a16:creationId xmlns:a16="http://schemas.microsoft.com/office/drawing/2014/main" id="{F69E5C16-9F1F-E43F-DFD4-EE34BA1051EA}"/>
              </a:ext>
            </a:extLst>
          </p:cNvPr>
          <p:cNvSpPr txBox="1"/>
          <p:nvPr/>
        </p:nvSpPr>
        <p:spPr>
          <a:xfrm>
            <a:off x="2126512" y="181881"/>
            <a:ext cx="7644809"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Biểu đồ tuần tự cho chức năng Tìm kiếm</a:t>
            </a:r>
            <a:r>
              <a:rPr lang="en-US" sz="28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7CCEF156-BE68-8496-A68F-F1BBA5D373E7}"/>
              </a:ext>
            </a:extLst>
          </p:cNvPr>
          <p:cNvPicPr>
            <a:picLocks noChangeAspect="1"/>
          </p:cNvPicPr>
          <p:nvPr/>
        </p:nvPicPr>
        <p:blipFill>
          <a:blip r:embed="rId2"/>
          <a:stretch>
            <a:fillRect/>
          </a:stretch>
        </p:blipFill>
        <p:spPr>
          <a:xfrm>
            <a:off x="1116419" y="978195"/>
            <a:ext cx="6730409" cy="5422605"/>
          </a:xfrm>
          <a:prstGeom prst="rect">
            <a:avLst/>
          </a:prstGeom>
        </p:spPr>
      </p:pic>
    </p:spTree>
    <p:extLst>
      <p:ext uri="{BB962C8B-B14F-4D97-AF65-F5344CB8AC3E}">
        <p14:creationId xmlns:p14="http://schemas.microsoft.com/office/powerpoint/2010/main" val="4134266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86</a:t>
            </a:fld>
            <a:endParaRPr lang="en-US" spc="-5" dirty="0"/>
          </a:p>
        </p:txBody>
      </p:sp>
      <p:sp>
        <p:nvSpPr>
          <p:cNvPr id="3" name="TextBox 2">
            <a:extLst>
              <a:ext uri="{FF2B5EF4-FFF2-40B4-BE49-F238E27FC236}">
                <a16:creationId xmlns:a16="http://schemas.microsoft.com/office/drawing/2014/main" id="{1E33376E-2480-674A-B8FC-FD1EF5580EBC}"/>
              </a:ext>
            </a:extLst>
          </p:cNvPr>
          <p:cNvSpPr txBox="1"/>
          <p:nvPr/>
        </p:nvSpPr>
        <p:spPr>
          <a:xfrm>
            <a:off x="1878419" y="192237"/>
            <a:ext cx="8027581" cy="523220"/>
          </a:xfrm>
          <a:prstGeom prst="rect">
            <a:avLst/>
          </a:prstGeom>
          <a:noFill/>
        </p:spPr>
        <p:txBody>
          <a:bodyPr wrap="square">
            <a:spAutoFit/>
          </a:bodyPr>
          <a:lstStyle/>
          <a:p>
            <a:r>
              <a:rPr lang="vi-VN" sz="2800" b="1" i="0">
                <a:solidFill>
                  <a:schemeClr val="bg1"/>
                </a:solidFill>
                <a:effectLst/>
                <a:latin typeface="TimesNewRomanPS-BoldMT"/>
              </a:rPr>
              <a:t>Biểu đồ tuần tự cho chức năng Quản lý mượn sách</a:t>
            </a:r>
            <a:endParaRPr lang="en-US" sz="2800">
              <a:solidFill>
                <a:schemeClr val="bg1"/>
              </a:solidFill>
            </a:endParaRPr>
          </a:p>
        </p:txBody>
      </p:sp>
      <p:pic>
        <p:nvPicPr>
          <p:cNvPr id="6" name="Picture 5">
            <a:extLst>
              <a:ext uri="{FF2B5EF4-FFF2-40B4-BE49-F238E27FC236}">
                <a16:creationId xmlns:a16="http://schemas.microsoft.com/office/drawing/2014/main" id="{B6A30200-B3D9-BF85-A26C-31F8B6D92762}"/>
              </a:ext>
            </a:extLst>
          </p:cNvPr>
          <p:cNvPicPr>
            <a:picLocks noChangeAspect="1"/>
          </p:cNvPicPr>
          <p:nvPr/>
        </p:nvPicPr>
        <p:blipFill>
          <a:blip r:embed="rId2"/>
          <a:stretch>
            <a:fillRect/>
          </a:stretch>
        </p:blipFill>
        <p:spPr>
          <a:xfrm>
            <a:off x="1254642" y="1099767"/>
            <a:ext cx="6820749" cy="5152177"/>
          </a:xfrm>
          <a:prstGeom prst="rect">
            <a:avLst/>
          </a:prstGeom>
        </p:spPr>
      </p:pic>
    </p:spTree>
    <p:extLst>
      <p:ext uri="{BB962C8B-B14F-4D97-AF65-F5344CB8AC3E}">
        <p14:creationId xmlns:p14="http://schemas.microsoft.com/office/powerpoint/2010/main" val="2046815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87</a:t>
            </a:fld>
            <a:endParaRPr lang="en-US" spc="-5" dirty="0"/>
          </a:p>
        </p:txBody>
      </p:sp>
      <p:sp>
        <p:nvSpPr>
          <p:cNvPr id="3" name="TextBox 2">
            <a:extLst>
              <a:ext uri="{FF2B5EF4-FFF2-40B4-BE49-F238E27FC236}">
                <a16:creationId xmlns:a16="http://schemas.microsoft.com/office/drawing/2014/main" id="{34703C7F-36F0-E563-C7A3-71A4563B3D05}"/>
              </a:ext>
            </a:extLst>
          </p:cNvPr>
          <p:cNvSpPr txBox="1"/>
          <p:nvPr/>
        </p:nvSpPr>
        <p:spPr>
          <a:xfrm>
            <a:off x="2169043" y="192514"/>
            <a:ext cx="7644808" cy="461665"/>
          </a:xfrm>
          <a:prstGeom prst="rect">
            <a:avLst/>
          </a:prstGeom>
          <a:noFill/>
        </p:spPr>
        <p:txBody>
          <a:bodyPr wrap="square">
            <a:spAutoFit/>
          </a:bodyPr>
          <a:lstStyle/>
          <a:p>
            <a:r>
              <a:rPr lang="en-US" sz="2400" b="1" i="0">
                <a:solidFill>
                  <a:schemeClr val="bg1"/>
                </a:solidFill>
                <a:effectLst/>
                <a:latin typeface="Arial" panose="020B0604020202020204" pitchFamily="34" charset="0"/>
                <a:cs typeface="Arial" panose="020B0604020202020204" pitchFamily="34" charset="0"/>
              </a:rPr>
              <a:t>Biểu đồ tuần tự cho chức năng Quản lý trả sách</a:t>
            </a:r>
            <a:r>
              <a:rPr lang="en-US" sz="24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4C97C414-D2DC-34E1-D4C9-DDFE655802B6}"/>
              </a:ext>
            </a:extLst>
          </p:cNvPr>
          <p:cNvPicPr>
            <a:picLocks noChangeAspect="1"/>
          </p:cNvPicPr>
          <p:nvPr/>
        </p:nvPicPr>
        <p:blipFill>
          <a:blip r:embed="rId2"/>
          <a:stretch>
            <a:fillRect/>
          </a:stretch>
        </p:blipFill>
        <p:spPr>
          <a:xfrm>
            <a:off x="935666" y="978196"/>
            <a:ext cx="6329876" cy="5241851"/>
          </a:xfrm>
          <a:prstGeom prst="rect">
            <a:avLst/>
          </a:prstGeom>
        </p:spPr>
      </p:pic>
    </p:spTree>
    <p:extLst>
      <p:ext uri="{BB962C8B-B14F-4D97-AF65-F5344CB8AC3E}">
        <p14:creationId xmlns:p14="http://schemas.microsoft.com/office/powerpoint/2010/main" val="4290941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88</a:t>
            </a:fld>
            <a:endParaRPr lang="en-US" spc="-5" dirty="0"/>
          </a:p>
        </p:txBody>
      </p:sp>
      <p:sp>
        <p:nvSpPr>
          <p:cNvPr id="3" name="TextBox 2">
            <a:extLst>
              <a:ext uri="{FF2B5EF4-FFF2-40B4-BE49-F238E27FC236}">
                <a16:creationId xmlns:a16="http://schemas.microsoft.com/office/drawing/2014/main" id="{A81926C3-99D9-4398-F6D2-8C3048FE5D9E}"/>
              </a:ext>
            </a:extLst>
          </p:cNvPr>
          <p:cNvSpPr txBox="1"/>
          <p:nvPr/>
        </p:nvSpPr>
        <p:spPr>
          <a:xfrm>
            <a:off x="1477926" y="202870"/>
            <a:ext cx="8428073" cy="461665"/>
          </a:xfrm>
          <a:prstGeom prst="rect">
            <a:avLst/>
          </a:prstGeom>
          <a:noFill/>
        </p:spPr>
        <p:txBody>
          <a:bodyPr wrap="square">
            <a:spAutoFit/>
          </a:bodyPr>
          <a:lstStyle/>
          <a:p>
            <a:r>
              <a:rPr lang="en-US" sz="2400" b="1" i="0">
                <a:solidFill>
                  <a:schemeClr val="bg1"/>
                </a:solidFill>
                <a:effectLst/>
                <a:latin typeface="Arial" panose="020B0604020202020204" pitchFamily="34" charset="0"/>
                <a:cs typeface="Arial" panose="020B0604020202020204" pitchFamily="34" charset="0"/>
              </a:rPr>
              <a:t>Biểu đồ tuần tự cho chức năng Thống kê thông tin sách</a:t>
            </a:r>
            <a:r>
              <a:rPr lang="en-US" sz="24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FC28651B-107C-E51D-F539-1D48A8D1C012}"/>
              </a:ext>
            </a:extLst>
          </p:cNvPr>
          <p:cNvPicPr>
            <a:picLocks noChangeAspect="1"/>
          </p:cNvPicPr>
          <p:nvPr/>
        </p:nvPicPr>
        <p:blipFill>
          <a:blip r:embed="rId2"/>
          <a:stretch>
            <a:fillRect/>
          </a:stretch>
        </p:blipFill>
        <p:spPr>
          <a:xfrm>
            <a:off x="701747" y="1248997"/>
            <a:ext cx="7017489" cy="5241851"/>
          </a:xfrm>
          <a:prstGeom prst="rect">
            <a:avLst/>
          </a:prstGeom>
        </p:spPr>
      </p:pic>
    </p:spTree>
    <p:extLst>
      <p:ext uri="{BB962C8B-B14F-4D97-AF65-F5344CB8AC3E}">
        <p14:creationId xmlns:p14="http://schemas.microsoft.com/office/powerpoint/2010/main" val="14242741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89</a:t>
            </a:fld>
            <a:endParaRPr lang="en-US" spc="-5" dirty="0"/>
          </a:p>
        </p:txBody>
      </p:sp>
      <p:sp>
        <p:nvSpPr>
          <p:cNvPr id="3" name="TextBox 2">
            <a:extLst>
              <a:ext uri="{FF2B5EF4-FFF2-40B4-BE49-F238E27FC236}">
                <a16:creationId xmlns:a16="http://schemas.microsoft.com/office/drawing/2014/main" id="{74FB8AEE-AA3E-ADF7-F7C6-F1323B52D0ED}"/>
              </a:ext>
            </a:extLst>
          </p:cNvPr>
          <p:cNvSpPr txBox="1"/>
          <p:nvPr/>
        </p:nvSpPr>
        <p:spPr>
          <a:xfrm>
            <a:off x="1775637" y="0"/>
            <a:ext cx="7910623" cy="892552"/>
          </a:xfrm>
          <a:prstGeom prst="rect">
            <a:avLst/>
          </a:prstGeom>
          <a:noFill/>
        </p:spPr>
        <p:txBody>
          <a:bodyPr wrap="square">
            <a:spAutoFit/>
          </a:bodyPr>
          <a:lstStyle/>
          <a:p>
            <a:r>
              <a:rPr lang="en-US" sz="2600" b="1" i="0">
                <a:solidFill>
                  <a:schemeClr val="bg1"/>
                </a:solidFill>
                <a:effectLst/>
                <a:latin typeface="Arial" panose="020B0604020202020204" pitchFamily="34" charset="0"/>
                <a:cs typeface="Arial" panose="020B0604020202020204" pitchFamily="34" charset="0"/>
              </a:rPr>
              <a:t>Biểu đồ tuần tự cho chức năng Thống kê thông tin bạn đọc</a:t>
            </a:r>
            <a:r>
              <a:rPr lang="en-US" sz="2600">
                <a:solidFill>
                  <a:schemeClr val="bg1"/>
                </a:solidFill>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BE641266-817A-8114-2E41-0FA300CB3CED}"/>
              </a:ext>
            </a:extLst>
          </p:cNvPr>
          <p:cNvPicPr>
            <a:picLocks noChangeAspect="1"/>
          </p:cNvPicPr>
          <p:nvPr/>
        </p:nvPicPr>
        <p:blipFill>
          <a:blip r:embed="rId2"/>
          <a:stretch>
            <a:fillRect/>
          </a:stretch>
        </p:blipFill>
        <p:spPr>
          <a:xfrm>
            <a:off x="860457" y="892553"/>
            <a:ext cx="5914714" cy="5508248"/>
          </a:xfrm>
          <a:prstGeom prst="rect">
            <a:avLst/>
          </a:prstGeom>
        </p:spPr>
      </p:pic>
    </p:spTree>
    <p:extLst>
      <p:ext uri="{BB962C8B-B14F-4D97-AF65-F5344CB8AC3E}">
        <p14:creationId xmlns:p14="http://schemas.microsoft.com/office/powerpoint/2010/main" val="409980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3407" y="197585"/>
            <a:ext cx="7330054" cy="467995"/>
          </a:xfrm>
        </p:spPr>
        <p:txBody>
          <a:bodyPr/>
          <a:lstStyle/>
          <a:p>
            <a:r>
              <a:rPr lang="en-US">
                <a:solidFill>
                  <a:schemeClr val="bg1"/>
                </a:solidFill>
              </a:rPr>
              <a:t>3.1</a:t>
            </a:r>
            <a:r>
              <a:rPr lang="en-US" dirty="0">
                <a:solidFill>
                  <a:schemeClr val="bg1"/>
                </a:solidFill>
              </a:rPr>
              <a:t>. GIỚI THIỆU TỔNG QUAN VỀ UML</a:t>
            </a:r>
          </a:p>
        </p:txBody>
      </p:sp>
      <p:sp>
        <p:nvSpPr>
          <p:cNvPr id="3" name="Content Placeholder 2"/>
          <p:cNvSpPr>
            <a:spLocks noGrp="1"/>
          </p:cNvSpPr>
          <p:nvPr>
            <p:ph idx="1"/>
          </p:nvPr>
        </p:nvSpPr>
        <p:spPr>
          <a:xfrm>
            <a:off x="574158" y="918972"/>
            <a:ext cx="8789304" cy="5044506"/>
          </a:xfrm>
        </p:spPr>
        <p:txBody>
          <a:bodyPr/>
          <a:lstStyle/>
          <a:p>
            <a:pPr marL="0" indent="0" algn="just">
              <a:lnSpc>
                <a:spcPct val="130000"/>
              </a:lnSpc>
              <a:buNone/>
              <a:defRPr/>
            </a:pPr>
            <a:r>
              <a:rPr lang="en-US" altLang="en-US" sz="2800" b="1" i="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3.1.3</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Ứng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dụng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UML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trong</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thiết</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altLang="en-US" sz="2800" b="1" i="1" dirty="0" err="1">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kế</a:t>
            </a:r>
            <a:r>
              <a:rPr lang="en-US" altLang="en-US" sz="2800" b="1" i="1" dirty="0">
                <a:solidFill>
                  <a:schemeClr val="accent5">
                    <a:lumMod val="10000"/>
                  </a:schemeClr>
                </a:solidFill>
                <a:latin typeface="Times New Roman" panose="02020603050405020304" pitchFamily="18" charset="0"/>
                <a:ea typeface="Tahoma" panose="020B0604030504040204" pitchFamily="34" charset="0"/>
                <a:cs typeface="Times New Roman" panose="02020603050405020304" pitchFamily="18" charset="0"/>
              </a:rPr>
              <a:t> HĐT</a:t>
            </a:r>
          </a:p>
          <a:p>
            <a:pPr algn="just">
              <a:lnSpc>
                <a:spcPct val="114000"/>
              </a:lnSpc>
              <a:buFont typeface="Wingdings" panose="05000000000000000000" pitchFamily="2" charset="2"/>
              <a:buChar char="v"/>
              <a:defRPr/>
            </a:pPr>
            <a:r>
              <a:rPr lang="en-US" sz="2200" b="0">
                <a:latin typeface="Times New Roman" pitchFamily="18" charset="0"/>
                <a:cs typeface="Times New Roman" pitchFamily="18" charset="0"/>
              </a:rPr>
              <a:t> UML </a:t>
            </a:r>
            <a:r>
              <a:rPr lang="en-US" sz="2200" b="0" dirty="0" err="1">
                <a:latin typeface="Times New Roman" pitchFamily="18" charset="0"/>
                <a:cs typeface="Times New Roman" pitchFamily="18" charset="0"/>
              </a:rPr>
              <a:t>được</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sử</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dụng</a:t>
            </a:r>
            <a:r>
              <a:rPr lang="en-US" sz="2200" b="0" dirty="0">
                <a:latin typeface="Times New Roman" pitchFamily="18" charset="0"/>
                <a:cs typeface="Times New Roman" pitchFamily="18" charset="0"/>
              </a:rPr>
              <a:t> </a:t>
            </a:r>
            <a:r>
              <a:rPr lang="en-US" sz="2200" b="0" dirty="0" err="1">
                <a:latin typeface="Times New Roman" pitchFamily="18" charset="0"/>
                <a:cs typeface="Times New Roman" pitchFamily="18" charset="0"/>
              </a:rPr>
              <a:t>để</a:t>
            </a:r>
            <a:r>
              <a:rPr lang="en-US" sz="2200" b="0" dirty="0">
                <a:latin typeface="Times New Roman" pitchFamily="18" charset="0"/>
                <a:cs typeface="Times New Roman" pitchFamily="18" charset="0"/>
              </a:rPr>
              <a:t>:</a:t>
            </a:r>
          </a:p>
          <a:p>
            <a:pPr lvl="1" algn="just">
              <a:lnSpc>
                <a:spcPct val="114000"/>
              </a:lnSpc>
              <a:spcBef>
                <a:spcPts val="475"/>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Hiển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thị</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biên</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hệ</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thống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và</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chức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năng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chính</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của</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nó</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U</a:t>
            </a:r>
            <a:r>
              <a:rPr lang="en-US" altLang="en-US" sz="2200" dirty="0">
                <a:solidFill>
                  <a:schemeClr val="accent5">
                    <a:lumMod val="10000"/>
                  </a:schemeClr>
                </a:solidFill>
                <a:latin typeface="Times New Roman" pitchFamily="18" charset="0"/>
                <a:cs typeface="Times New Roman" pitchFamily="18" charset="0"/>
              </a:rPr>
              <a:t>se  cases </a:t>
            </a:r>
            <a:r>
              <a:rPr lang="en-US" altLang="en-US" sz="2200" dirty="0" err="1">
                <a:solidFill>
                  <a:schemeClr val="accent5">
                    <a:lumMod val="10000"/>
                  </a:schemeClr>
                </a:solidFill>
                <a:latin typeface="Times New Roman" pitchFamily="18" charset="0"/>
                <a:cs typeface="Times New Roman" pitchFamily="18" charset="0"/>
              </a:rPr>
              <a:t>và</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A</a:t>
            </a:r>
            <a:r>
              <a:rPr lang="en-US" altLang="en-US" sz="2200" dirty="0" err="1">
                <a:solidFill>
                  <a:schemeClr val="accent5">
                    <a:lumMod val="10000"/>
                  </a:schemeClr>
                </a:solidFill>
                <a:latin typeface="Times New Roman" pitchFamily="18" charset="0"/>
                <a:cs typeface="Times New Roman" pitchFamily="18" charset="0"/>
              </a:rPr>
              <a:t>ctors</a:t>
            </a:r>
            <a:endParaRPr lang="en-US" altLang="en-US" sz="2200" dirty="0">
              <a:solidFill>
                <a:schemeClr val="accent5">
                  <a:lumMod val="10000"/>
                </a:schemeClr>
              </a:solidFill>
              <a:latin typeface="Times New Roman" pitchFamily="18" charset="0"/>
              <a:cs typeface="Times New Roman" pitchFamily="18" charset="0"/>
            </a:endParaRPr>
          </a:p>
          <a:p>
            <a:pPr lvl="1" algn="just">
              <a:lnSpc>
                <a:spcPct val="114000"/>
              </a:lnSpc>
              <a:spcBef>
                <a:spcPts val="688"/>
              </a:spcBef>
              <a:buClr>
                <a:srgbClr val="659999"/>
              </a:buClr>
              <a:buSzPct val="68000"/>
            </a:pPr>
            <a:r>
              <a:rPr lang="en-US" altLang="en-US" sz="2200" dirty="0" err="1">
                <a:solidFill>
                  <a:srgbClr val="FF0000"/>
                </a:solidFill>
                <a:latin typeface="Times New Roman" pitchFamily="18" charset="0"/>
                <a:cs typeface="Times New Roman" pitchFamily="18" charset="0"/>
              </a:rPr>
              <a:t>Mô</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tả</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hiện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thực</a:t>
            </a:r>
            <a:r>
              <a:rPr lang="en-US" altLang="en-US" sz="2200" dirty="0">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U</a:t>
            </a:r>
            <a:r>
              <a:rPr lang="en-US" altLang="en-US" sz="2200" dirty="0">
                <a:solidFill>
                  <a:schemeClr val="accent5">
                    <a:lumMod val="10000"/>
                  </a:schemeClr>
                </a:solidFill>
                <a:latin typeface="Times New Roman" pitchFamily="18" charset="0"/>
                <a:cs typeface="Times New Roman" pitchFamily="18" charset="0"/>
              </a:rPr>
              <a:t>se case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I</a:t>
            </a:r>
            <a:r>
              <a:rPr lang="en-US" altLang="en-US" sz="2200" dirty="0" err="1">
                <a:solidFill>
                  <a:schemeClr val="accent5">
                    <a:lumMod val="10000"/>
                  </a:schemeClr>
                </a:solidFill>
                <a:latin typeface="Times New Roman" pitchFamily="18" charset="0"/>
                <a:cs typeface="Times New Roman" pitchFamily="18" charset="0"/>
              </a:rPr>
              <a:t>nteraction</a:t>
            </a:r>
            <a:r>
              <a:rPr lang="en-US" altLang="en-US" sz="2200" dirty="0">
                <a:solidFill>
                  <a:schemeClr val="accent5">
                    <a:lumMod val="10000"/>
                  </a:schemeClr>
                </a:solidFill>
                <a:latin typeface="Times New Roman" pitchFamily="18" charset="0"/>
                <a:cs typeface="Times New Roman" pitchFamily="18" charset="0"/>
              </a:rPr>
              <a:t> diagrams</a:t>
            </a:r>
          </a:p>
          <a:p>
            <a:pPr lvl="1" algn="just">
              <a:lnSpc>
                <a:spcPct val="114000"/>
              </a:lnSpc>
              <a:spcBef>
                <a:spcPts val="700"/>
              </a:spcBef>
              <a:buClr>
                <a:srgbClr val="659999"/>
              </a:buClr>
              <a:buSzPct val="68000"/>
            </a:pPr>
            <a:r>
              <a:rPr lang="en-US" altLang="en-US" sz="2200" dirty="0" err="1">
                <a:solidFill>
                  <a:srgbClr val="FF0000"/>
                </a:solidFill>
                <a:latin typeface="Times New Roman" pitchFamily="18" charset="0"/>
                <a:cs typeface="Times New Roman" pitchFamily="18" charset="0"/>
              </a:rPr>
              <a:t>Biểu</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diễn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các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cấu</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trúc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tĩnh</a:t>
            </a:r>
            <a:r>
              <a:rPr lang="en-US" altLang="en-US" sz="2200" dirty="0">
                <a:solidFill>
                  <a:srgbClr val="FF0000"/>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của</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hệ</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thống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C</a:t>
            </a:r>
            <a:r>
              <a:rPr lang="en-US" altLang="en-US" sz="2200" dirty="0">
                <a:solidFill>
                  <a:schemeClr val="accent5">
                    <a:lumMod val="10000"/>
                  </a:schemeClr>
                </a:solidFill>
                <a:latin typeface="Times New Roman" pitchFamily="18" charset="0"/>
                <a:cs typeface="Times New Roman" pitchFamily="18" charset="0"/>
              </a:rPr>
              <a:t>lass diagrams</a:t>
            </a:r>
          </a:p>
          <a:p>
            <a:pPr lvl="1" algn="just">
              <a:lnSpc>
                <a:spcPct val="114000"/>
              </a:lnSpc>
              <a:spcBef>
                <a:spcPts val="688"/>
              </a:spcBef>
              <a:buClr>
                <a:srgbClr val="659999"/>
              </a:buClr>
              <a:buSzPct val="68000"/>
            </a:pPr>
            <a:r>
              <a:rPr lang="en-US" altLang="en-US" sz="2200" dirty="0" err="1">
                <a:solidFill>
                  <a:srgbClr val="FF0000"/>
                </a:solidFill>
                <a:latin typeface="Times New Roman" pitchFamily="18" charset="0"/>
                <a:cs typeface="Times New Roman" pitchFamily="18" charset="0"/>
              </a:rPr>
              <a:t>Mô</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hình</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hóa</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hành</a:t>
            </a:r>
            <a:r>
              <a:rPr lang="en-US" altLang="en-US" sz="2200" dirty="0">
                <a:solidFill>
                  <a:srgbClr val="FF0000"/>
                </a:solidFill>
                <a:latin typeface="Times New Roman" pitchFamily="18" charset="0"/>
                <a:cs typeface="Times New Roman" pitchFamily="18" charset="0"/>
              </a:rPr>
              <a:t> vi </a:t>
            </a:r>
            <a:r>
              <a:rPr lang="en-US" altLang="en-US" sz="2200" dirty="0" err="1">
                <a:solidFill>
                  <a:srgbClr val="FF0000"/>
                </a:solidFill>
                <a:latin typeface="Times New Roman" pitchFamily="18" charset="0"/>
                <a:cs typeface="Times New Roman" pitchFamily="18" charset="0"/>
              </a:rPr>
              <a:t>đối</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tượng</a:t>
            </a:r>
            <a:r>
              <a:rPr lang="en-US" altLang="en-US" sz="2200" dirty="0">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S</a:t>
            </a:r>
            <a:r>
              <a:rPr lang="en-US" altLang="en-US" sz="2200" dirty="0" err="1">
                <a:solidFill>
                  <a:schemeClr val="accent5">
                    <a:lumMod val="10000"/>
                  </a:schemeClr>
                </a:solidFill>
                <a:latin typeface="Times New Roman" pitchFamily="18" charset="0"/>
                <a:cs typeface="Times New Roman" pitchFamily="18" charset="0"/>
              </a:rPr>
              <a:t>tate</a:t>
            </a:r>
            <a:r>
              <a:rPr lang="en-US" altLang="en-US" sz="2200" dirty="0">
                <a:solidFill>
                  <a:schemeClr val="accent5">
                    <a:lumMod val="10000"/>
                  </a:schemeClr>
                </a:solidFill>
                <a:latin typeface="Times New Roman" pitchFamily="18" charset="0"/>
                <a:cs typeface="Times New Roman" pitchFamily="18" charset="0"/>
              </a:rPr>
              <a:t> transition diagrams</a:t>
            </a:r>
          </a:p>
          <a:p>
            <a:pPr lvl="1" algn="just">
              <a:lnSpc>
                <a:spcPct val="114000"/>
              </a:lnSpc>
              <a:spcBef>
                <a:spcPts val="475"/>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Biểu</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thị</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kiến</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trúc</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cài</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đặt</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vật</a:t>
            </a:r>
            <a:r>
              <a:rPr lang="en-US" altLang="en-US" sz="2200" dirty="0">
                <a:solidFill>
                  <a:srgbClr val="FF0000"/>
                </a:solidFill>
                <a:latin typeface="Times New Roman" pitchFamily="18" charset="0"/>
                <a:cs typeface="Times New Roman" pitchFamily="18" charset="0"/>
              </a:rPr>
              <a:t> </a:t>
            </a:r>
            <a:r>
              <a:rPr lang="en-US" altLang="en-US" sz="2200" dirty="0" err="1">
                <a:solidFill>
                  <a:srgbClr val="FF0000"/>
                </a:solidFill>
                <a:latin typeface="Times New Roman" pitchFamily="18" charset="0"/>
                <a:cs typeface="Times New Roman" pitchFamily="18" charset="0"/>
              </a:rPr>
              <a:t>lý</a:t>
            </a:r>
            <a:r>
              <a:rPr lang="en-US" altLang="en-US" sz="2200" dirty="0">
                <a:solidFill>
                  <a:srgbClr val="FF0000"/>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C</a:t>
            </a:r>
            <a:r>
              <a:rPr lang="en-US" altLang="en-US" sz="2200" dirty="0" err="1">
                <a:solidFill>
                  <a:schemeClr val="accent5">
                    <a:lumMod val="10000"/>
                  </a:schemeClr>
                </a:solidFill>
                <a:latin typeface="Times New Roman" pitchFamily="18" charset="0"/>
                <a:cs typeface="Times New Roman" pitchFamily="18" charset="0"/>
              </a:rPr>
              <a:t>omponent</a:t>
            </a:r>
            <a:r>
              <a:rPr lang="en-US" altLang="en-US" sz="2200" dirty="0">
                <a:solidFill>
                  <a:schemeClr val="accent5">
                    <a:lumMod val="10000"/>
                  </a:schemeClr>
                </a:solidFill>
                <a:latin typeface="Times New Roman" pitchFamily="18" charset="0"/>
                <a:cs typeface="Times New Roman" pitchFamily="18" charset="0"/>
              </a:rPr>
              <a:t> &amp; </a:t>
            </a:r>
            <a:r>
              <a:rPr lang="vi-VN" altLang="en-US" sz="2200" dirty="0">
                <a:solidFill>
                  <a:schemeClr val="accent5">
                    <a:lumMod val="10000"/>
                  </a:schemeClr>
                </a:solidFill>
                <a:latin typeface="Times New Roman" pitchFamily="18" charset="0"/>
                <a:cs typeface="Times New Roman" pitchFamily="18" charset="0"/>
              </a:rPr>
              <a:t>D</a:t>
            </a:r>
            <a:r>
              <a:rPr lang="en-US" altLang="en-US" sz="2200" dirty="0" err="1">
                <a:solidFill>
                  <a:schemeClr val="accent5">
                    <a:lumMod val="10000"/>
                  </a:schemeClr>
                </a:solidFill>
                <a:latin typeface="Times New Roman" pitchFamily="18" charset="0"/>
                <a:cs typeface="Times New Roman" pitchFamily="18" charset="0"/>
              </a:rPr>
              <a:t>eployment</a:t>
            </a:r>
            <a:r>
              <a:rPr lang="en-US" altLang="en-US" sz="2200" dirty="0">
                <a:solidFill>
                  <a:schemeClr val="accent5">
                    <a:lumMod val="10000"/>
                  </a:schemeClr>
                </a:solidFill>
                <a:latin typeface="Times New Roman" pitchFamily="18" charset="0"/>
                <a:cs typeface="Times New Roman" pitchFamily="18" charset="0"/>
              </a:rPr>
              <a:t>  diagrams</a:t>
            </a:r>
          </a:p>
          <a:p>
            <a:pPr lvl="1" algn="just">
              <a:lnSpc>
                <a:spcPct val="114000"/>
              </a:lnSpc>
              <a:spcBef>
                <a:spcPts val="700"/>
              </a:spcBef>
              <a:buClr>
                <a:srgbClr val="659999"/>
              </a:buClr>
              <a:buSzPct val="68000"/>
            </a:pPr>
            <a:r>
              <a:rPr lang="en-US" altLang="en-US" sz="2200" dirty="0" err="1">
                <a:solidFill>
                  <a:schemeClr val="accent5">
                    <a:lumMod val="10000"/>
                  </a:schemeClr>
                </a:solidFill>
                <a:latin typeface="Times New Roman" pitchFamily="18" charset="0"/>
                <a:cs typeface="Times New Roman" pitchFamily="18" charset="0"/>
              </a:rPr>
              <a:t>Mở</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rộng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các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chức</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năng</a:t>
            </a:r>
            <a:r>
              <a:rPr lang="en-US" altLang="en-US" sz="2200" dirty="0">
                <a:solidFill>
                  <a:schemeClr val="accent5">
                    <a:lumMod val="10000"/>
                  </a:schemeClr>
                </a:solidFill>
                <a:latin typeface="Times New Roman" pitchFamily="18" charset="0"/>
                <a:cs typeface="Times New Roman" pitchFamily="18" charset="0"/>
              </a:rPr>
              <a:t> </a:t>
            </a:r>
            <a:r>
              <a:rPr lang="en-US" altLang="en-US" sz="2200" dirty="0" err="1">
                <a:solidFill>
                  <a:schemeClr val="accent5">
                    <a:lumMod val="10000"/>
                  </a:schemeClr>
                </a:solidFill>
                <a:latin typeface="Times New Roman" pitchFamily="18" charset="0"/>
                <a:cs typeface="Times New Roman" pitchFamily="18" charset="0"/>
              </a:rPr>
              <a:t>bằng</a:t>
            </a:r>
            <a:r>
              <a:rPr lang="en-US" altLang="en-US" sz="2200" dirty="0">
                <a:solidFill>
                  <a:schemeClr val="accent5">
                    <a:lumMod val="10000"/>
                  </a:schemeClr>
                </a:solidFill>
                <a:latin typeface="Times New Roman" pitchFamily="18" charset="0"/>
                <a:cs typeface="Times New Roman" pitchFamily="18" charset="0"/>
              </a:rPr>
              <a:t> </a:t>
            </a:r>
            <a:r>
              <a:rPr lang="vi-VN" altLang="en-US" sz="2200" dirty="0">
                <a:solidFill>
                  <a:schemeClr val="accent5">
                    <a:lumMod val="10000"/>
                  </a:schemeClr>
                </a:solidFill>
                <a:latin typeface="Times New Roman" pitchFamily="18" charset="0"/>
                <a:cs typeface="Times New Roman" pitchFamily="18" charset="0"/>
              </a:rPr>
              <a:t>S</a:t>
            </a:r>
            <a:r>
              <a:rPr lang="en-US" altLang="en-US" sz="2200" dirty="0" err="1">
                <a:solidFill>
                  <a:schemeClr val="accent5">
                    <a:lumMod val="10000"/>
                  </a:schemeClr>
                </a:solidFill>
                <a:latin typeface="Times New Roman" pitchFamily="18" charset="0"/>
                <a:cs typeface="Times New Roman" pitchFamily="18" charset="0"/>
              </a:rPr>
              <a:t>tereotypes</a:t>
            </a:r>
            <a:endParaRPr lang="en-US" altLang="en-US" sz="2200" dirty="0">
              <a:solidFill>
                <a:schemeClr val="accent5">
                  <a:lumMod val="10000"/>
                </a:schemeClr>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488950" y="6454776"/>
            <a:ext cx="927100" cy="239713"/>
          </a:xfrm>
          <a:prstGeom prst="rect">
            <a:avLst/>
          </a:prstGeom>
        </p:spPr>
        <p:txBody>
          <a:bodyPr/>
          <a:lstStyle/>
          <a:p>
            <a:fld id="{8F77FC70-716C-40BF-B175-2B48BE74B56A}" type="slidenum">
              <a:rPr lang="en-US" smtClean="0">
                <a:solidFill>
                  <a:srgbClr val="000066"/>
                </a:solidFill>
              </a:rPr>
              <a:pPr/>
              <a:t>9</a:t>
            </a:fld>
            <a:endParaRPr lang="en-US">
              <a:solidFill>
                <a:srgbClr val="000066"/>
              </a:solidFill>
            </a:endParaRPr>
          </a:p>
        </p:txBody>
      </p:sp>
    </p:spTree>
    <p:extLst>
      <p:ext uri="{BB962C8B-B14F-4D97-AF65-F5344CB8AC3E}">
        <p14:creationId xmlns:p14="http://schemas.microsoft.com/office/powerpoint/2010/main" val="2294526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90</a:t>
            </a:fld>
            <a:endParaRPr lang="en-US" spc="-5" dirty="0"/>
          </a:p>
        </p:txBody>
      </p:sp>
      <p:sp>
        <p:nvSpPr>
          <p:cNvPr id="3" name="TextBox 2">
            <a:extLst>
              <a:ext uri="{FF2B5EF4-FFF2-40B4-BE49-F238E27FC236}">
                <a16:creationId xmlns:a16="http://schemas.microsoft.com/office/drawing/2014/main" id="{62864D73-A78F-343D-7F4C-9C7C2CFA921F}"/>
              </a:ext>
            </a:extLst>
          </p:cNvPr>
          <p:cNvSpPr txBox="1"/>
          <p:nvPr/>
        </p:nvSpPr>
        <p:spPr>
          <a:xfrm>
            <a:off x="2254102" y="139350"/>
            <a:ext cx="7230140"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.5 Biểu đồ tương tác dạng cộng tác</a:t>
            </a:r>
            <a:r>
              <a:rPr lang="vi-VN" sz="2800">
                <a:solidFill>
                  <a:schemeClr val="bg1"/>
                </a:solidFill>
              </a:rPr>
              <a:t> </a:t>
            </a:r>
            <a:endParaRPr lang="en-US" sz="2800">
              <a:solidFill>
                <a:schemeClr val="bg1"/>
              </a:solidFill>
            </a:endParaRPr>
          </a:p>
        </p:txBody>
      </p:sp>
      <p:sp>
        <p:nvSpPr>
          <p:cNvPr id="6" name="TextBox 5">
            <a:extLst>
              <a:ext uri="{FF2B5EF4-FFF2-40B4-BE49-F238E27FC236}">
                <a16:creationId xmlns:a16="http://schemas.microsoft.com/office/drawing/2014/main" id="{80A336C0-1E4A-62CA-936B-E13383EAD8B1}"/>
              </a:ext>
            </a:extLst>
          </p:cNvPr>
          <p:cNvSpPr txBox="1"/>
          <p:nvPr/>
        </p:nvSpPr>
        <p:spPr>
          <a:xfrm>
            <a:off x="170120" y="843677"/>
            <a:ext cx="9399181" cy="3724096"/>
          </a:xfrm>
          <a:prstGeom prst="rect">
            <a:avLst/>
          </a:prstGeom>
          <a:noFill/>
        </p:spPr>
        <p:txBody>
          <a:bodyPr wrap="square">
            <a:spAutoFit/>
          </a:bodyPr>
          <a:lstStyle/>
          <a:p>
            <a:pPr algn="just">
              <a:spcBef>
                <a:spcPts val="600"/>
              </a:spcBef>
              <a:spcAft>
                <a:spcPts val="600"/>
              </a:spcAft>
            </a:pPr>
            <a:r>
              <a:rPr lang="vi-VN" sz="2400" b="1" i="1">
                <a:solidFill>
                  <a:srgbClr val="000000"/>
                </a:solidFill>
                <a:effectLst/>
              </a:rPr>
              <a:t>a) Ý nghĩa</a:t>
            </a:r>
            <a:endParaRPr lang="en-US" sz="2400" b="1" i="1">
              <a:solidFill>
                <a:srgbClr val="000000"/>
              </a:solidFill>
              <a:effectLst/>
            </a:endParaRPr>
          </a:p>
          <a:p>
            <a:pPr algn="just">
              <a:spcBef>
                <a:spcPts val="600"/>
              </a:spcBef>
              <a:spcAft>
                <a:spcPts val="600"/>
              </a:spcAft>
            </a:pPr>
            <a:r>
              <a:rPr lang="vi-VN" sz="2400" b="1" i="1">
                <a:solidFill>
                  <a:srgbClr val="000000"/>
                </a:solidFill>
                <a:effectLst/>
              </a:rPr>
              <a:t>Biểu đồ cộng tác: </a:t>
            </a:r>
            <a:r>
              <a:rPr lang="vi-VN" sz="2400" b="0" i="0">
                <a:solidFill>
                  <a:srgbClr val="000000"/>
                </a:solidFill>
                <a:effectLst/>
              </a:rPr>
              <a:t>Là biểu đồ tương tác biểu diễn mối quan hệ giữa các đối tượng;</a:t>
            </a:r>
            <a:r>
              <a:rPr lang="en-US" sz="2400" b="0" i="0">
                <a:solidFill>
                  <a:srgbClr val="000000"/>
                </a:solidFill>
                <a:effectLst/>
              </a:rPr>
              <a:t> </a:t>
            </a:r>
            <a:r>
              <a:rPr lang="vi-VN" sz="2400" b="0" i="0">
                <a:solidFill>
                  <a:srgbClr val="000000"/>
                </a:solidFill>
                <a:effectLst/>
              </a:rPr>
              <a:t>giữa các đối tượng và tác nhân nhấn mạnh đến vai trò của các đối tượng trong</a:t>
            </a:r>
            <a:r>
              <a:rPr lang="en-US" sz="2400" b="0" i="0">
                <a:solidFill>
                  <a:srgbClr val="000000"/>
                </a:solidFill>
                <a:effectLst/>
              </a:rPr>
              <a:t> </a:t>
            </a:r>
            <a:r>
              <a:rPr lang="vi-VN" sz="2400" b="0" i="0">
                <a:solidFill>
                  <a:srgbClr val="000000"/>
                </a:solidFill>
                <a:effectLst/>
              </a:rPr>
              <a:t>tương tác.</a:t>
            </a:r>
            <a:endParaRPr lang="en-US" sz="2400" b="0" i="0">
              <a:solidFill>
                <a:srgbClr val="000000"/>
              </a:solidFill>
              <a:effectLst/>
            </a:endParaRPr>
          </a:p>
          <a:p>
            <a:pPr algn="just">
              <a:spcBef>
                <a:spcPts val="600"/>
              </a:spcBef>
              <a:spcAft>
                <a:spcPts val="600"/>
              </a:spcAft>
            </a:pPr>
            <a:r>
              <a:rPr lang="vi-VN" sz="2400" b="0" i="0">
                <a:solidFill>
                  <a:srgbClr val="000000"/>
                </a:solidFill>
                <a:effectLst/>
              </a:rPr>
              <a:t>Biểu đồ cộng tác cũng có các messgage với nội dung tương tự như trong biểu</a:t>
            </a:r>
            <a:r>
              <a:rPr lang="en-US" sz="2400">
                <a:solidFill>
                  <a:srgbClr val="000000"/>
                </a:solidFill>
              </a:rPr>
              <a:t> </a:t>
            </a:r>
            <a:r>
              <a:rPr lang="vi-VN" sz="2400" b="0" i="0">
                <a:solidFill>
                  <a:srgbClr val="000000"/>
                </a:solidFill>
                <a:effectLst/>
              </a:rPr>
              <a:t>đồ tuần tự. Tuy nhiên, các đối tượng được đặt một cách tự do trong không gian</a:t>
            </a:r>
            <a:r>
              <a:rPr lang="en-US" sz="2400" b="0" i="0">
                <a:solidFill>
                  <a:srgbClr val="000000"/>
                </a:solidFill>
                <a:effectLst/>
              </a:rPr>
              <a:t> </a:t>
            </a:r>
            <a:r>
              <a:rPr lang="vi-VN" sz="2400" b="0" i="0">
                <a:solidFill>
                  <a:srgbClr val="000000"/>
                </a:solidFill>
                <a:effectLst/>
              </a:rPr>
              <a:t>của biểu đồ và không có đường life line cho</a:t>
            </a:r>
            <a:r>
              <a:rPr lang="en-US" sz="2400" b="0" i="0">
                <a:solidFill>
                  <a:srgbClr val="000000"/>
                </a:solidFill>
                <a:effectLst/>
              </a:rPr>
              <a:t> </a:t>
            </a:r>
            <a:r>
              <a:rPr lang="vi-VN" sz="2400" b="0" i="0">
                <a:solidFill>
                  <a:srgbClr val="000000"/>
                </a:solidFill>
                <a:effectLst/>
              </a:rPr>
              <a:t>mỗi đối tượng. Các message được</a:t>
            </a:r>
            <a:r>
              <a:rPr lang="en-US" sz="2400" b="0" i="0">
                <a:solidFill>
                  <a:srgbClr val="000000"/>
                </a:solidFill>
                <a:effectLst/>
              </a:rPr>
              <a:t> </a:t>
            </a:r>
            <a:r>
              <a:rPr lang="vi-VN" sz="2400" b="0" i="0">
                <a:solidFill>
                  <a:srgbClr val="000000"/>
                </a:solidFill>
                <a:effectLst/>
              </a:rPr>
              <a:t>đánh số thể hiện thứ tự thời gian</a:t>
            </a:r>
            <a:r>
              <a:rPr lang="en-US" sz="2400" b="0" i="0">
                <a:solidFill>
                  <a:srgbClr val="000000"/>
                </a:solidFill>
                <a:effectLst/>
              </a:rPr>
              <a:t>.</a:t>
            </a:r>
            <a:endParaRPr lang="en-US" sz="2400"/>
          </a:p>
        </p:txBody>
      </p:sp>
    </p:spTree>
    <p:extLst>
      <p:ext uri="{BB962C8B-B14F-4D97-AF65-F5344CB8AC3E}">
        <p14:creationId xmlns:p14="http://schemas.microsoft.com/office/powerpoint/2010/main" val="533295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91</a:t>
            </a:fld>
            <a:endParaRPr lang="en-US" spc="-5" dirty="0"/>
          </a:p>
        </p:txBody>
      </p:sp>
      <p:sp>
        <p:nvSpPr>
          <p:cNvPr id="3" name="TextBox 2">
            <a:extLst>
              <a:ext uri="{FF2B5EF4-FFF2-40B4-BE49-F238E27FC236}">
                <a16:creationId xmlns:a16="http://schemas.microsoft.com/office/drawing/2014/main" id="{3A663931-BBBE-AE4D-EC07-BDD06C438F6D}"/>
              </a:ext>
            </a:extLst>
          </p:cNvPr>
          <p:cNvSpPr txBox="1"/>
          <p:nvPr/>
        </p:nvSpPr>
        <p:spPr>
          <a:xfrm>
            <a:off x="203790" y="818454"/>
            <a:ext cx="9498419" cy="4524315"/>
          </a:xfrm>
          <a:prstGeom prst="rect">
            <a:avLst/>
          </a:prstGeom>
          <a:noFill/>
        </p:spPr>
        <p:txBody>
          <a:bodyPr wrap="square">
            <a:spAutoFit/>
          </a:bodyPr>
          <a:lstStyle/>
          <a:p>
            <a:pPr algn="just"/>
            <a:r>
              <a:rPr lang="vi-VN" sz="2400" b="1" i="1">
                <a:solidFill>
                  <a:srgbClr val="000000"/>
                </a:solidFill>
                <a:effectLst/>
              </a:rPr>
              <a:t>b) Tập ký hiệu UML cho biểu đồ cộng tác</a:t>
            </a:r>
            <a:endParaRPr lang="en-US" sz="2400" b="1" i="1">
              <a:solidFill>
                <a:srgbClr val="000000"/>
              </a:solidFill>
              <a:effectLst/>
            </a:endParaRPr>
          </a:p>
          <a:p>
            <a:pPr algn="just"/>
            <a:r>
              <a:rPr lang="vi-VN" sz="2400" b="0" i="0">
                <a:solidFill>
                  <a:srgbClr val="000000"/>
                </a:solidFill>
                <a:effectLst/>
              </a:rPr>
              <a:t>Các thành phần cơ bản của một biểu đồ cộng tác là:</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đối tượng: </a:t>
            </a:r>
            <a:r>
              <a:rPr lang="vi-VN" sz="2400" b="0" i="0">
                <a:solidFill>
                  <a:srgbClr val="000000"/>
                </a:solidFill>
                <a:effectLst/>
              </a:rPr>
              <a:t>được biểu diễn bởi các hình chữ nhật, bên trong là tên của</a:t>
            </a:r>
            <a:r>
              <a:rPr lang="en-US" sz="2400" b="0" i="0">
                <a:solidFill>
                  <a:srgbClr val="000000"/>
                </a:solidFill>
                <a:effectLst/>
              </a:rPr>
              <a:t> </a:t>
            </a:r>
            <a:r>
              <a:rPr lang="vi-VN" sz="2400" b="0" i="0">
                <a:solidFill>
                  <a:srgbClr val="000000"/>
                </a:solidFill>
                <a:effectLst/>
              </a:rPr>
              <a:t>đối tượng. Cách viết chung của đối tượng là: </a:t>
            </a:r>
            <a:r>
              <a:rPr lang="vi-VN" sz="2400" b="0" i="1">
                <a:solidFill>
                  <a:srgbClr val="000000"/>
                </a:solidFill>
                <a:effectLst/>
              </a:rPr>
              <a:t>tên đối tượng: tên lớp</a:t>
            </a:r>
            <a:r>
              <a:rPr lang="vi-VN" sz="2400" b="0" i="0">
                <a:solidFill>
                  <a:srgbClr val="000000"/>
                </a:solidFill>
                <a:effectLst/>
              </a:rPr>
              <a:t>. Trong</a:t>
            </a:r>
            <a:r>
              <a:rPr lang="en-US" sz="2400" b="0" i="0">
                <a:solidFill>
                  <a:srgbClr val="000000"/>
                </a:solidFill>
                <a:effectLst/>
              </a:rPr>
              <a:t> </a:t>
            </a:r>
            <a:r>
              <a:rPr lang="vi-VN" sz="2400" b="0" i="0">
                <a:solidFill>
                  <a:srgbClr val="000000"/>
                </a:solidFill>
                <a:effectLst/>
              </a:rPr>
              <a:t>biểu đồ cộng tác, các đối tượng tham gia tương tác luôn xuất hiện tại một vị</a:t>
            </a:r>
            <a:r>
              <a:rPr lang="en-US" sz="2400" b="0" i="0">
                <a:solidFill>
                  <a:srgbClr val="000000"/>
                </a:solidFill>
                <a:effectLst/>
              </a:rPr>
              <a:t> </a:t>
            </a:r>
            <a:r>
              <a:rPr lang="vi-VN" sz="2400" b="0" i="0">
                <a:solidFill>
                  <a:srgbClr val="000000"/>
                </a:solidFill>
                <a:effectLst/>
              </a:rPr>
              <a:t>trí xác định.</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liên kết</a:t>
            </a:r>
            <a:r>
              <a:rPr lang="vi-VN" sz="2400" b="0" i="0">
                <a:solidFill>
                  <a:srgbClr val="000000"/>
                </a:solidFill>
                <a:effectLst/>
              </a:rPr>
              <a:t>: giữa hai đối tượng có tương tác sẽ có một liên kết nối 2 đối</a:t>
            </a:r>
            <a:r>
              <a:rPr lang="en-US" sz="2400" b="0" i="0">
                <a:solidFill>
                  <a:srgbClr val="000000"/>
                </a:solidFill>
                <a:effectLst/>
              </a:rPr>
              <a:t> </a:t>
            </a:r>
            <a:r>
              <a:rPr lang="vi-VN" sz="2400" b="0" i="0">
                <a:solidFill>
                  <a:srgbClr val="000000"/>
                </a:solidFill>
                <a:effectLst/>
              </a:rPr>
              <a:t>tượng đó. Liên kết này không có chiều.</a:t>
            </a:r>
            <a:endParaRPr lang="en-US" sz="2400" b="0" i="0">
              <a:solidFill>
                <a:srgbClr val="000000"/>
              </a:solidFill>
              <a:effectLst/>
            </a:endParaRPr>
          </a:p>
          <a:p>
            <a:pPr algn="just"/>
            <a:r>
              <a:rPr lang="vi-VN" sz="2400" b="0" i="0">
                <a:solidFill>
                  <a:srgbClr val="000000"/>
                </a:solidFill>
                <a:effectLst/>
              </a:rPr>
              <a:t>- </a:t>
            </a:r>
            <a:r>
              <a:rPr lang="vi-VN" sz="2400" b="0" i="1">
                <a:solidFill>
                  <a:srgbClr val="000000"/>
                </a:solidFill>
                <a:effectLst/>
              </a:rPr>
              <a:t>Các message: </a:t>
            </a:r>
            <a:r>
              <a:rPr lang="vi-VN" sz="2400" b="0" i="0">
                <a:solidFill>
                  <a:srgbClr val="000000"/>
                </a:solidFill>
                <a:effectLst/>
              </a:rPr>
              <a:t>được biểu diễn bằng các mũi tên hướng từ đối tượng gửi</a:t>
            </a:r>
            <a:r>
              <a:rPr lang="en-US" sz="2400" b="0" i="0">
                <a:solidFill>
                  <a:srgbClr val="000000"/>
                </a:solidFill>
                <a:effectLst/>
              </a:rPr>
              <a:t> </a:t>
            </a:r>
            <a:r>
              <a:rPr lang="vi-VN" sz="2400" b="0" i="0">
                <a:solidFill>
                  <a:srgbClr val="000000"/>
                </a:solidFill>
                <a:effectLst/>
              </a:rPr>
              <a:t>sang đối tượng nhận bên cạnh liên kết giữa 2 đối tượng đó. Trong biểu đồ</a:t>
            </a:r>
            <a:r>
              <a:rPr lang="en-US" sz="2400" b="0" i="0">
                <a:solidFill>
                  <a:srgbClr val="000000"/>
                </a:solidFill>
                <a:effectLst/>
              </a:rPr>
              <a:t> </a:t>
            </a:r>
            <a:r>
              <a:rPr lang="vi-VN" sz="2400" b="0" i="0">
                <a:solidFill>
                  <a:srgbClr val="000000"/>
                </a:solidFill>
                <a:effectLst/>
              </a:rPr>
              <a:t>cộng tác, các message được đánh số thứ tự theo thứ tự xuất hiện trong kịch</a:t>
            </a:r>
            <a:r>
              <a:rPr lang="en-US" sz="2400" b="0" i="0">
                <a:solidFill>
                  <a:srgbClr val="000000"/>
                </a:solidFill>
                <a:effectLst/>
              </a:rPr>
              <a:t> </a:t>
            </a:r>
            <a:r>
              <a:rPr lang="vi-VN" sz="2400" b="0" i="0">
                <a:solidFill>
                  <a:srgbClr val="000000"/>
                </a:solidFill>
                <a:effectLst/>
              </a:rPr>
              <a:t>bản mô tả use case tương ứng</a:t>
            </a:r>
            <a:r>
              <a:rPr lang="vi-VN" sz="2400"/>
              <a:t>  </a:t>
            </a:r>
            <a:endParaRPr lang="en-US" sz="2400"/>
          </a:p>
        </p:txBody>
      </p:sp>
      <p:sp>
        <p:nvSpPr>
          <p:cNvPr id="5" name="TextBox 4">
            <a:extLst>
              <a:ext uri="{FF2B5EF4-FFF2-40B4-BE49-F238E27FC236}">
                <a16:creationId xmlns:a16="http://schemas.microsoft.com/office/drawing/2014/main" id="{370AA614-FE37-99D5-922E-6C54EBC7B16E}"/>
              </a:ext>
            </a:extLst>
          </p:cNvPr>
          <p:cNvSpPr txBox="1"/>
          <p:nvPr/>
        </p:nvSpPr>
        <p:spPr>
          <a:xfrm>
            <a:off x="2254102" y="139350"/>
            <a:ext cx="7230140" cy="523220"/>
          </a:xfrm>
          <a:prstGeom prst="rect">
            <a:avLst/>
          </a:prstGeom>
          <a:noFill/>
        </p:spPr>
        <p:txBody>
          <a:bodyPr wrap="square">
            <a:spAutoFit/>
          </a:bodyPr>
          <a:lstStyle/>
          <a:p>
            <a:r>
              <a:rPr lang="en-US" sz="2800" b="1" i="0">
                <a:solidFill>
                  <a:schemeClr val="bg1"/>
                </a:solidFill>
                <a:effectLst/>
                <a:latin typeface="Arial" panose="020B0604020202020204" pitchFamily="34" charset="0"/>
                <a:cs typeface="Arial" panose="020B0604020202020204" pitchFamily="34" charset="0"/>
              </a:rPr>
              <a:t>3.2.1</a:t>
            </a:r>
            <a:r>
              <a:rPr lang="vi-VN" sz="2800" b="1" i="0">
                <a:solidFill>
                  <a:schemeClr val="bg1"/>
                </a:solidFill>
                <a:effectLst/>
              </a:rPr>
              <a:t>.5 Biểu đồ tương tác dạng cộng tác</a:t>
            </a:r>
            <a:r>
              <a:rPr lang="vi-VN" sz="2800">
                <a:solidFill>
                  <a:schemeClr val="bg1"/>
                </a:solidFill>
              </a:rPr>
              <a:t> </a:t>
            </a:r>
            <a:endParaRPr lang="en-US" sz="2800">
              <a:solidFill>
                <a:schemeClr val="bg1"/>
              </a:solidFill>
            </a:endParaRPr>
          </a:p>
        </p:txBody>
      </p:sp>
    </p:spTree>
    <p:extLst>
      <p:ext uri="{BB962C8B-B14F-4D97-AF65-F5344CB8AC3E}">
        <p14:creationId xmlns:p14="http://schemas.microsoft.com/office/powerpoint/2010/main" val="3119041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E2F76-FF95-04A5-A784-575A9A880711}"/>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92</a:t>
            </a:fld>
            <a:endParaRPr lang="en-US" spc="-5" dirty="0"/>
          </a:p>
        </p:txBody>
      </p:sp>
      <p:sp>
        <p:nvSpPr>
          <p:cNvPr id="3" name="TextBox 2">
            <a:extLst>
              <a:ext uri="{FF2B5EF4-FFF2-40B4-BE49-F238E27FC236}">
                <a16:creationId xmlns:a16="http://schemas.microsoft.com/office/drawing/2014/main" id="{A41F2B02-1C35-3391-3FC1-6BC321EA8918}"/>
              </a:ext>
            </a:extLst>
          </p:cNvPr>
          <p:cNvSpPr txBox="1"/>
          <p:nvPr/>
        </p:nvSpPr>
        <p:spPr>
          <a:xfrm>
            <a:off x="2902688" y="203146"/>
            <a:ext cx="4954772" cy="523220"/>
          </a:xfrm>
          <a:prstGeom prst="rect">
            <a:avLst/>
          </a:prstGeom>
          <a:noFill/>
        </p:spPr>
        <p:txBody>
          <a:bodyPr wrap="square">
            <a:spAutoFit/>
          </a:bodyPr>
          <a:lstStyle/>
          <a:p>
            <a:pPr algn="ctr"/>
            <a:r>
              <a:rPr lang="en-US" sz="2800" b="1" i="1">
                <a:solidFill>
                  <a:schemeClr val="bg1"/>
                </a:solidFill>
                <a:effectLst/>
                <a:latin typeface="Arial" panose="020B0604020202020204" pitchFamily="34" charset="0"/>
                <a:cs typeface="Arial" panose="020B0604020202020204" pitchFamily="34" charset="0"/>
              </a:rPr>
              <a:t>Ví dụ biểu đồ cộng tác</a:t>
            </a:r>
            <a:r>
              <a:rPr lang="en-US" sz="2800">
                <a:solidFill>
                  <a:schemeClr val="bg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A7B05C4C-AD0D-90E4-7C20-0845A0EAAE2C}"/>
              </a:ext>
            </a:extLst>
          </p:cNvPr>
          <p:cNvSpPr txBox="1"/>
          <p:nvPr/>
        </p:nvSpPr>
        <p:spPr>
          <a:xfrm>
            <a:off x="619261" y="1042566"/>
            <a:ext cx="8992572" cy="954107"/>
          </a:xfrm>
          <a:prstGeom prst="rect">
            <a:avLst/>
          </a:prstGeom>
          <a:noFill/>
        </p:spPr>
        <p:txBody>
          <a:bodyPr wrap="square">
            <a:spAutoFit/>
          </a:bodyPr>
          <a:lstStyle/>
          <a:p>
            <a:r>
              <a:rPr lang="en-US" sz="2800">
                <a:solidFill>
                  <a:srgbClr val="000000"/>
                </a:solidFill>
                <a:latin typeface="Arial" panose="020B0604020202020204" pitchFamily="34" charset="0"/>
                <a:cs typeface="Arial" panose="020B0604020202020204" pitchFamily="34" charset="0"/>
              </a:rPr>
              <a:t>Ví dụ: B</a:t>
            </a:r>
            <a:r>
              <a:rPr lang="vi-VN" sz="2800" b="0" i="0">
                <a:solidFill>
                  <a:srgbClr val="000000"/>
                </a:solidFill>
                <a:effectLst/>
                <a:latin typeface="Arial" panose="020B0604020202020204" pitchFamily="34" charset="0"/>
                <a:cs typeface="Arial" panose="020B0604020202020204" pitchFamily="34" charset="0"/>
              </a:rPr>
              <a:t>iểu đồ cộng tác mô tả chức năng Thêm sách trong hệ thống</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Quản lý thư viện.</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88B5E73-82B9-279F-E0D1-623BFD085B8B}"/>
              </a:ext>
            </a:extLst>
          </p:cNvPr>
          <p:cNvPicPr>
            <a:picLocks noChangeAspect="1"/>
          </p:cNvPicPr>
          <p:nvPr/>
        </p:nvPicPr>
        <p:blipFill>
          <a:blip r:embed="rId2"/>
          <a:stretch>
            <a:fillRect/>
          </a:stretch>
        </p:blipFill>
        <p:spPr>
          <a:xfrm>
            <a:off x="1679945" y="2153107"/>
            <a:ext cx="6177515" cy="4066940"/>
          </a:xfrm>
          <a:prstGeom prst="rect">
            <a:avLst/>
          </a:prstGeom>
        </p:spPr>
      </p:pic>
    </p:spTree>
    <p:extLst>
      <p:ext uri="{BB962C8B-B14F-4D97-AF65-F5344CB8AC3E}">
        <p14:creationId xmlns:p14="http://schemas.microsoft.com/office/powerpoint/2010/main" val="2903460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384DC6-1949-611D-58D9-8F0500973EF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93</a:t>
            </a:fld>
            <a:endParaRPr lang="en-US" spc="-5" dirty="0"/>
          </a:p>
        </p:txBody>
      </p:sp>
      <p:sp>
        <p:nvSpPr>
          <p:cNvPr id="5" name="TextBox 4">
            <a:extLst>
              <a:ext uri="{FF2B5EF4-FFF2-40B4-BE49-F238E27FC236}">
                <a16:creationId xmlns:a16="http://schemas.microsoft.com/office/drawing/2014/main" id="{83781B76-8670-FFB4-4959-3B116A4F85A9}"/>
              </a:ext>
            </a:extLst>
          </p:cNvPr>
          <p:cNvSpPr txBox="1"/>
          <p:nvPr/>
        </p:nvSpPr>
        <p:spPr>
          <a:xfrm>
            <a:off x="561753" y="838375"/>
            <a:ext cx="8782493" cy="5293757"/>
          </a:xfrm>
          <a:prstGeom prst="rect">
            <a:avLst/>
          </a:prstGeom>
          <a:noFill/>
        </p:spPr>
        <p:txBody>
          <a:bodyPr wrap="square" rtlCol="0">
            <a:spAutoFit/>
          </a:bodyPr>
          <a:lstStyle/>
          <a:p>
            <a:pPr algn="just">
              <a:spcBef>
                <a:spcPts val="600"/>
              </a:spcBef>
              <a:spcAft>
                <a:spcPts val="600"/>
              </a:spcAft>
            </a:pPr>
            <a:r>
              <a:rPr lang="en-US" sz="2400" b="1" i="1">
                <a:solidFill>
                  <a:srgbClr val="000000"/>
                </a:solidFill>
                <a:effectLst/>
                <a:latin typeface="Arial" panose="020B0604020202020204" pitchFamily="34" charset="0"/>
                <a:cs typeface="Arial" panose="020B0604020202020204" pitchFamily="34" charset="0"/>
              </a:rPr>
              <a:t>a) Ý nghĩa</a:t>
            </a:r>
          </a:p>
          <a:p>
            <a:pPr algn="just">
              <a:spcBef>
                <a:spcPts val="600"/>
              </a:spcBef>
              <a:spcAft>
                <a:spcPts val="600"/>
              </a:spcAft>
            </a:pPr>
            <a:r>
              <a:rPr lang="en-US" sz="2400" b="0" i="1">
                <a:solidFill>
                  <a:srgbClr val="3333CC"/>
                </a:solidFill>
                <a:effectLst/>
                <a:latin typeface="Arial" panose="020B0604020202020204" pitchFamily="34" charset="0"/>
                <a:cs typeface="Arial" panose="020B0604020202020204" pitchFamily="34" charset="0"/>
              </a:rPr>
              <a:t>Biểu đồ hoạt động </a:t>
            </a:r>
            <a:r>
              <a:rPr lang="en-US" sz="2400" b="0" i="0">
                <a:solidFill>
                  <a:srgbClr val="000000"/>
                </a:solidFill>
                <a:effectLst/>
                <a:latin typeface="Arial" panose="020B0604020202020204" pitchFamily="34" charset="0"/>
                <a:cs typeface="Arial" panose="020B0604020202020204" pitchFamily="34" charset="0"/>
              </a:rPr>
              <a:t>biểu diễn các hoạt động và sự đồng bộ, chuyển tiếp các hoạt động của hệ thống trong một lớp hoặc kết hợp giữa các lớp với nhau trong một chức năng cụ thể.</a:t>
            </a:r>
            <a:r>
              <a:rPr lang="en-US" sz="2400">
                <a:latin typeface="Arial" panose="020B0604020202020204" pitchFamily="34" charset="0"/>
                <a:cs typeface="Arial" panose="020B0604020202020204" pitchFamily="34" charset="0"/>
              </a:rPr>
              <a:t> </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Biểu đồ hoạt động có thể được sử dụng cho nhiều mục đích khác nhau, ví dụ</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như:</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xác định các hành động phải thực hiện trong phạm vi một phương thức.</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xác định công việc cụ thể của một đối tượng.</a:t>
            </a:r>
            <a:endParaRPr lang="en-US" sz="24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400" b="0" i="0">
                <a:solidFill>
                  <a:srgbClr val="000000"/>
                </a:solidFill>
                <a:effectLst/>
                <a:latin typeface="Arial" panose="020B0604020202020204" pitchFamily="34" charset="0"/>
                <a:cs typeface="Arial" panose="020B0604020202020204" pitchFamily="34" charset="0"/>
              </a:rPr>
              <a:t>• Để chỉ ra một nhóm hành động liên quan của các đối tượng được thực hiện</a:t>
            </a:r>
            <a:r>
              <a:rPr lang="en-US" sz="2400" b="0" i="0">
                <a:solidFill>
                  <a:srgbClr val="000000"/>
                </a:solidFill>
                <a:effectLst/>
                <a:latin typeface="Arial" panose="020B0604020202020204" pitchFamily="34" charset="0"/>
                <a:cs typeface="Arial" panose="020B0604020202020204" pitchFamily="34" charset="0"/>
              </a:rPr>
              <a:t> </a:t>
            </a:r>
            <a:r>
              <a:rPr lang="vi-VN" sz="2400" b="0" i="0">
                <a:solidFill>
                  <a:srgbClr val="000000"/>
                </a:solidFill>
                <a:effectLst/>
                <a:latin typeface="Arial" panose="020B0604020202020204" pitchFamily="34" charset="0"/>
                <a:cs typeface="Arial" panose="020B0604020202020204" pitchFamily="34" charset="0"/>
              </a:rPr>
              <a:t>như thế nào và chúng sẽ ảnh hưởng đến những đối tượng nằm xung quanh.</a:t>
            </a:r>
            <a:r>
              <a:rPr lang="vi-VN"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3F96D8F-C958-FDBA-D242-06732B6FC966}"/>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509393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B45131-80DB-49A9-56FA-DFCEFDCE4E51}"/>
              </a:ext>
            </a:extLst>
          </p:cNvPr>
          <p:cNvPicPr>
            <a:picLocks noChangeAspect="1"/>
          </p:cNvPicPr>
          <p:nvPr/>
        </p:nvPicPr>
        <p:blipFill>
          <a:blip r:embed="rId2"/>
          <a:stretch>
            <a:fillRect/>
          </a:stretch>
        </p:blipFill>
        <p:spPr>
          <a:xfrm>
            <a:off x="364595" y="1253337"/>
            <a:ext cx="8860367" cy="4585240"/>
          </a:xfrm>
          <a:prstGeom prst="rect">
            <a:avLst/>
          </a:prstGeom>
        </p:spPr>
      </p:pic>
      <p:sp>
        <p:nvSpPr>
          <p:cNvPr id="4" name="Slide Number Placeholder 3">
            <a:extLst>
              <a:ext uri="{FF2B5EF4-FFF2-40B4-BE49-F238E27FC236}">
                <a16:creationId xmlns:a16="http://schemas.microsoft.com/office/drawing/2014/main" id="{F0D6352A-E1AA-221B-87DD-F3C89B438D1F}"/>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94</a:t>
            </a:fld>
            <a:endParaRPr lang="en-US" sz="1200" spc="-5">
              <a:solidFill>
                <a:schemeClr val="tx1">
                  <a:tint val="75000"/>
                </a:schemeClr>
              </a:solidFill>
              <a:latin typeface="+mn-lt"/>
              <a:cs typeface="+mn-cs"/>
            </a:endParaRPr>
          </a:p>
        </p:txBody>
      </p:sp>
      <p:sp>
        <p:nvSpPr>
          <p:cNvPr id="3" name="TextBox 2">
            <a:extLst>
              <a:ext uri="{FF2B5EF4-FFF2-40B4-BE49-F238E27FC236}">
                <a16:creationId xmlns:a16="http://schemas.microsoft.com/office/drawing/2014/main" id="{F72FFD31-053F-AD6B-F9C0-DFA5B6497855}"/>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63240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50233B-BCBA-E106-286F-3CAD5D432D5A}"/>
              </a:ext>
            </a:extLst>
          </p:cNvPr>
          <p:cNvPicPr>
            <a:picLocks noChangeAspect="1"/>
          </p:cNvPicPr>
          <p:nvPr/>
        </p:nvPicPr>
        <p:blipFill>
          <a:blip r:embed="rId2"/>
          <a:stretch>
            <a:fillRect/>
          </a:stretch>
        </p:blipFill>
        <p:spPr>
          <a:xfrm>
            <a:off x="348586" y="967846"/>
            <a:ext cx="8570873" cy="5496750"/>
          </a:xfrm>
          <a:prstGeom prst="rect">
            <a:avLst/>
          </a:prstGeom>
        </p:spPr>
      </p:pic>
      <p:sp>
        <p:nvSpPr>
          <p:cNvPr id="4" name="Slide Number Placeholder 3">
            <a:extLst>
              <a:ext uri="{FF2B5EF4-FFF2-40B4-BE49-F238E27FC236}">
                <a16:creationId xmlns:a16="http://schemas.microsoft.com/office/drawing/2014/main" id="{8F7C569B-9E84-C500-422C-B41818568B44}"/>
              </a:ext>
            </a:extLst>
          </p:cNvPr>
          <p:cNvSpPr>
            <a:spLocks noGrp="1"/>
          </p:cNvSpPr>
          <p:nvPr>
            <p:ph type="sldNum" sz="quarter" idx="7"/>
          </p:nvPr>
        </p:nvSpPr>
        <p:spPr>
          <a:xfrm>
            <a:off x="6996112" y="6356350"/>
            <a:ext cx="2228850" cy="365125"/>
          </a:xfrm>
        </p:spPr>
        <p:txBody>
          <a:bodyPr vert="horz" lIns="91440" tIns="45720" rIns="91440" bIns="45720" rtlCol="0" anchor="ctr">
            <a:normAutofit/>
          </a:bodyPr>
          <a:lstStyle/>
          <a:p>
            <a:pPr algn="r">
              <a:spcBef>
                <a:spcPts val="100"/>
              </a:spcBef>
            </a:pPr>
            <a:fld id="{81D60167-4931-47E6-BA6A-407CBD079E47}" type="slidenum">
              <a:rPr lang="en-US" sz="1200" spc="-5" smtClean="0">
                <a:solidFill>
                  <a:schemeClr val="tx1">
                    <a:tint val="75000"/>
                  </a:schemeClr>
                </a:solidFill>
                <a:latin typeface="+mn-lt"/>
                <a:cs typeface="+mn-cs"/>
              </a:rPr>
              <a:pPr algn="r">
                <a:spcBef>
                  <a:spcPts val="100"/>
                </a:spcBef>
              </a:pPr>
              <a:t>95</a:t>
            </a:fld>
            <a:endParaRPr lang="en-US" sz="1200" spc="-5">
              <a:solidFill>
                <a:schemeClr val="tx1">
                  <a:tint val="75000"/>
                </a:schemeClr>
              </a:solidFill>
              <a:latin typeface="+mn-lt"/>
              <a:cs typeface="+mn-cs"/>
            </a:endParaRPr>
          </a:p>
        </p:txBody>
      </p:sp>
      <p:sp>
        <p:nvSpPr>
          <p:cNvPr id="2" name="TextBox 1">
            <a:extLst>
              <a:ext uri="{FF2B5EF4-FFF2-40B4-BE49-F238E27FC236}">
                <a16:creationId xmlns:a16="http://schemas.microsoft.com/office/drawing/2014/main" id="{4A947F38-F279-CF02-2DD4-718F851161F9}"/>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3692171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F9276-2F25-EA15-CD9E-20EC9EF6B2D5}"/>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96</a:t>
            </a:fld>
            <a:endParaRPr lang="en-US" spc="-5" dirty="0"/>
          </a:p>
        </p:txBody>
      </p:sp>
      <p:sp>
        <p:nvSpPr>
          <p:cNvPr id="5" name="TextBox 4">
            <a:extLst>
              <a:ext uri="{FF2B5EF4-FFF2-40B4-BE49-F238E27FC236}">
                <a16:creationId xmlns:a16="http://schemas.microsoft.com/office/drawing/2014/main" id="{E40E1F00-D8FB-751C-E773-5FE5C7D03204}"/>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
        <p:nvSpPr>
          <p:cNvPr id="6" name="TextBox 5">
            <a:extLst>
              <a:ext uri="{FF2B5EF4-FFF2-40B4-BE49-F238E27FC236}">
                <a16:creationId xmlns:a16="http://schemas.microsoft.com/office/drawing/2014/main" id="{28FCE060-597F-7FB8-890F-65D7285F27D6}"/>
              </a:ext>
            </a:extLst>
          </p:cNvPr>
          <p:cNvSpPr txBox="1"/>
          <p:nvPr/>
        </p:nvSpPr>
        <p:spPr>
          <a:xfrm>
            <a:off x="269967" y="986053"/>
            <a:ext cx="9426925" cy="2985433"/>
          </a:xfrm>
          <a:prstGeom prst="rect">
            <a:avLst/>
          </a:prstGeom>
          <a:noFill/>
        </p:spPr>
        <p:txBody>
          <a:bodyPr wrap="square" rtlCol="0">
            <a:spAutoFit/>
          </a:bodyPr>
          <a:lstStyle/>
          <a:p>
            <a:pPr algn="just">
              <a:spcBef>
                <a:spcPts val="600"/>
              </a:spcBef>
            </a:pPr>
            <a:r>
              <a:rPr lang="en-US" sz="2400" b="1" i="1">
                <a:solidFill>
                  <a:srgbClr val="000000"/>
                </a:solidFill>
                <a:effectLst/>
              </a:rPr>
              <a:t>b) </a:t>
            </a:r>
            <a:r>
              <a:rPr lang="vi-VN" sz="2400" b="1" i="1">
                <a:solidFill>
                  <a:srgbClr val="000000"/>
                </a:solidFill>
                <a:effectLst/>
              </a:rPr>
              <a:t>Tập ký hiệu UML</a:t>
            </a:r>
            <a:endParaRPr lang="en-US" sz="2400" b="1" i="1">
              <a:solidFill>
                <a:srgbClr val="000000"/>
              </a:solidFill>
              <a:effectLst/>
            </a:endParaRPr>
          </a:p>
          <a:p>
            <a:pPr algn="just">
              <a:spcBef>
                <a:spcPts val="600"/>
              </a:spcBef>
            </a:pPr>
            <a:r>
              <a:rPr lang="vi-VN" sz="2400" b="0" i="0">
                <a:solidFill>
                  <a:srgbClr val="000000"/>
                </a:solidFill>
                <a:effectLst/>
              </a:rPr>
              <a:t>Các phần tử mô hình UML cho biểu đồ hoạt động bao gồm:</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0000"/>
                </a:solidFill>
                <a:effectLst/>
              </a:rPr>
              <a:t>Hoạt động </a:t>
            </a:r>
            <a:r>
              <a:rPr lang="vi-VN" sz="2400" b="0" i="0">
                <a:solidFill>
                  <a:srgbClr val="000000"/>
                </a:solidFill>
                <a:effectLst/>
              </a:rPr>
              <a:t>(</a:t>
            </a:r>
            <a:r>
              <a:rPr lang="vi-VN" sz="2400" b="0" i="1">
                <a:solidFill>
                  <a:srgbClr val="000000"/>
                </a:solidFill>
                <a:effectLst/>
              </a:rPr>
              <a:t>Activity</a:t>
            </a:r>
            <a:r>
              <a:rPr lang="vi-VN" sz="2400" b="0" i="0">
                <a:solidFill>
                  <a:srgbClr val="000000"/>
                </a:solidFill>
                <a:effectLst/>
              </a:rPr>
              <a:t>): là một quy trình được định nghĩa rõ ràng,</a:t>
            </a:r>
            <a:r>
              <a:rPr lang="en-US" sz="2400" b="0" i="0">
                <a:solidFill>
                  <a:srgbClr val="000000"/>
                </a:solidFill>
                <a:effectLst/>
              </a:rPr>
              <a:t> </a:t>
            </a:r>
            <a:r>
              <a:rPr lang="vi-VN" sz="2400" b="0" i="0">
                <a:solidFill>
                  <a:srgbClr val="000000"/>
                </a:solidFill>
                <a:effectLst/>
              </a:rPr>
              <a:t>có thể được</a:t>
            </a:r>
            <a:r>
              <a:rPr lang="en-US" sz="2400" b="0" i="0">
                <a:solidFill>
                  <a:srgbClr val="000000"/>
                </a:solidFill>
                <a:effectLst/>
              </a:rPr>
              <a:t> </a:t>
            </a:r>
            <a:r>
              <a:rPr lang="vi-VN" sz="2400" b="0" i="0">
                <a:solidFill>
                  <a:srgbClr val="000000"/>
                </a:solidFill>
                <a:effectLst/>
              </a:rPr>
              <a:t>thực hiện bởi một hàm hoặc một nhóm đối tượng.</a:t>
            </a:r>
            <a:endParaRPr lang="en-US" sz="2400" b="0" i="0">
              <a:solidFill>
                <a:srgbClr val="000000"/>
              </a:solidFill>
              <a:effectLst/>
            </a:endParaRPr>
          </a:p>
          <a:p>
            <a:pPr algn="just">
              <a:spcBef>
                <a:spcPts val="600"/>
              </a:spcBef>
            </a:pPr>
            <a:r>
              <a:rPr lang="vi-VN" sz="2400" b="0" i="0">
                <a:solidFill>
                  <a:srgbClr val="000000"/>
                </a:solidFill>
                <a:effectLst/>
              </a:rPr>
              <a:t>Hoạt động được thể hiện</a:t>
            </a:r>
            <a:r>
              <a:rPr lang="en-US" sz="2400" b="0" i="0">
                <a:solidFill>
                  <a:srgbClr val="000000"/>
                </a:solidFill>
                <a:effectLst/>
              </a:rPr>
              <a:t> </a:t>
            </a:r>
            <a:r>
              <a:rPr lang="vi-VN" sz="2400" b="0" i="0">
                <a:solidFill>
                  <a:srgbClr val="000000"/>
                </a:solidFill>
                <a:effectLst/>
              </a:rPr>
              <a:t>bằng hình chữ nhật tròn cạnh.</a:t>
            </a:r>
            <a:endParaRPr lang="en-US" sz="2400" b="0" i="0">
              <a:solidFill>
                <a:srgbClr val="000000"/>
              </a:solidFill>
              <a:effectLst/>
            </a:endParaRPr>
          </a:p>
          <a:p>
            <a:pPr algn="just">
              <a:spcBef>
                <a:spcPts val="600"/>
              </a:spcBef>
            </a:pPr>
            <a:r>
              <a:rPr lang="vi-VN" sz="2400" b="0" i="0">
                <a:solidFill>
                  <a:srgbClr val="000000"/>
                </a:solidFill>
                <a:effectLst/>
              </a:rPr>
              <a:t>• </a:t>
            </a:r>
            <a:r>
              <a:rPr lang="vi-VN" sz="2400" b="0" i="1">
                <a:solidFill>
                  <a:srgbClr val="000000"/>
                </a:solidFill>
                <a:effectLst/>
              </a:rPr>
              <a:t>Thanh đồng bộ hóa (Synchronisation bar): </a:t>
            </a:r>
            <a:r>
              <a:rPr lang="vi-VN" sz="2400" b="0" i="0">
                <a:solidFill>
                  <a:srgbClr val="000000"/>
                </a:solidFill>
                <a:effectLst/>
              </a:rPr>
              <a:t>cho phép ta mở ra hoặc là đóng</a:t>
            </a:r>
            <a:r>
              <a:rPr lang="en-US" sz="2400" b="0" i="0">
                <a:solidFill>
                  <a:srgbClr val="000000"/>
                </a:solidFill>
                <a:effectLst/>
              </a:rPr>
              <a:t> </a:t>
            </a:r>
            <a:r>
              <a:rPr lang="vi-VN" sz="2400" b="0" i="0">
                <a:solidFill>
                  <a:srgbClr val="000000"/>
                </a:solidFill>
                <a:effectLst/>
              </a:rPr>
              <a:t>lại các nhánh chạy song song trong tiến trình.</a:t>
            </a:r>
            <a:r>
              <a:rPr lang="vi-VN" sz="2400"/>
              <a:t> </a:t>
            </a:r>
            <a:endParaRPr lang="en-US" sz="2400"/>
          </a:p>
        </p:txBody>
      </p:sp>
      <p:pic>
        <p:nvPicPr>
          <p:cNvPr id="8" name="Picture 7">
            <a:extLst>
              <a:ext uri="{FF2B5EF4-FFF2-40B4-BE49-F238E27FC236}">
                <a16:creationId xmlns:a16="http://schemas.microsoft.com/office/drawing/2014/main" id="{0EE8CA96-5EFA-89EE-C96D-3522FEED3B5D}"/>
              </a:ext>
            </a:extLst>
          </p:cNvPr>
          <p:cNvPicPr>
            <a:picLocks noChangeAspect="1"/>
          </p:cNvPicPr>
          <p:nvPr/>
        </p:nvPicPr>
        <p:blipFill>
          <a:blip r:embed="rId2"/>
          <a:stretch>
            <a:fillRect/>
          </a:stretch>
        </p:blipFill>
        <p:spPr>
          <a:xfrm>
            <a:off x="2092841" y="4480787"/>
            <a:ext cx="5465135" cy="1276589"/>
          </a:xfrm>
          <a:prstGeom prst="rect">
            <a:avLst/>
          </a:prstGeom>
        </p:spPr>
      </p:pic>
    </p:spTree>
    <p:extLst>
      <p:ext uri="{BB962C8B-B14F-4D97-AF65-F5344CB8AC3E}">
        <p14:creationId xmlns:p14="http://schemas.microsoft.com/office/powerpoint/2010/main" val="260005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17116F-4C10-0CD4-C0EB-5E2125F528DB}"/>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97</a:t>
            </a:fld>
            <a:endParaRPr lang="en-US" spc="-5" dirty="0"/>
          </a:p>
        </p:txBody>
      </p:sp>
      <p:sp>
        <p:nvSpPr>
          <p:cNvPr id="5" name="TextBox 4">
            <a:extLst>
              <a:ext uri="{FF2B5EF4-FFF2-40B4-BE49-F238E27FC236}">
                <a16:creationId xmlns:a16="http://schemas.microsoft.com/office/drawing/2014/main" id="{15E1F8D2-22D6-16B8-03B5-D22DA8BA2F33}"/>
              </a:ext>
            </a:extLst>
          </p:cNvPr>
          <p:cNvSpPr txBox="1"/>
          <p:nvPr/>
        </p:nvSpPr>
        <p:spPr>
          <a:xfrm>
            <a:off x="209107" y="1073888"/>
            <a:ext cx="9487786" cy="3693319"/>
          </a:xfrm>
          <a:prstGeom prst="rect">
            <a:avLst/>
          </a:prstGeom>
          <a:noFill/>
        </p:spPr>
        <p:txBody>
          <a:bodyPr wrap="square" rtlCol="0">
            <a:spAutoFit/>
          </a:bodyPr>
          <a:lstStyle/>
          <a:p>
            <a:pPr algn="just">
              <a:spcBef>
                <a:spcPts val="600"/>
              </a:spcBef>
              <a:spcAft>
                <a:spcPts val="600"/>
              </a:spcAft>
            </a:pPr>
            <a:r>
              <a:rPr lang="vi-VN" sz="2800" b="0" i="1">
                <a:solidFill>
                  <a:srgbClr val="000000"/>
                </a:solidFill>
                <a:effectLst/>
                <a:latin typeface="Arial" panose="020B0604020202020204" pitchFamily="34" charset="0"/>
                <a:cs typeface="Arial" panose="020B0604020202020204" pitchFamily="34" charset="0"/>
              </a:rPr>
              <a:t>Điều kiện (Guard Condition)</a:t>
            </a:r>
            <a:r>
              <a:rPr lang="vi-VN" sz="2800" b="0" i="0">
                <a:solidFill>
                  <a:srgbClr val="000000"/>
                </a:solidFill>
                <a:effectLst/>
                <a:latin typeface="Arial" panose="020B0604020202020204" pitchFamily="34" charset="0"/>
                <a:cs typeface="Arial" panose="020B0604020202020204" pitchFamily="34" charset="0"/>
              </a:rPr>
              <a:t>: các biểu thức logic có giá trị hoặc đúng hoặc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sai. Điều kiện được thể hiện trong ngoặc vuông, ví dụ: [Customer existing].</a:t>
            </a:r>
            <a:endParaRPr lang="en-US" sz="2800" b="0" i="0">
              <a:solidFill>
                <a:srgbClr val="000000"/>
              </a:solidFill>
              <a:effectLst/>
              <a:latin typeface="Arial" panose="020B0604020202020204" pitchFamily="34" charset="0"/>
              <a:cs typeface="Arial" panose="020B0604020202020204" pitchFamily="34" charset="0"/>
            </a:endParaRPr>
          </a:p>
          <a:p>
            <a:pPr algn="just">
              <a:spcBef>
                <a:spcPts val="600"/>
              </a:spcBef>
              <a:spcAft>
                <a:spcPts val="600"/>
              </a:spcAft>
            </a:pPr>
            <a:r>
              <a:rPr lang="vi-VN" sz="2800" b="0" i="0">
                <a:solidFill>
                  <a:srgbClr val="333333"/>
                </a:solidFill>
                <a:effectLst/>
                <a:latin typeface="Arial" panose="020B0604020202020204" pitchFamily="34" charset="0"/>
                <a:cs typeface="Arial" panose="020B0604020202020204" pitchFamily="34" charset="0"/>
              </a:rPr>
              <a:t>• </a:t>
            </a:r>
            <a:r>
              <a:rPr lang="vi-VN" sz="2800" b="0" i="1">
                <a:solidFill>
                  <a:srgbClr val="000000"/>
                </a:solidFill>
                <a:effectLst/>
                <a:latin typeface="Arial" panose="020B0604020202020204" pitchFamily="34" charset="0"/>
                <a:cs typeface="Arial" panose="020B0604020202020204" pitchFamily="34" charset="0"/>
              </a:rPr>
              <a:t>Các luồng (swimlane): </a:t>
            </a:r>
            <a:r>
              <a:rPr lang="vi-VN" sz="2800" b="0" i="0">
                <a:solidFill>
                  <a:srgbClr val="000000"/>
                </a:solidFill>
                <a:effectLst/>
                <a:latin typeface="Arial" panose="020B0604020202020204" pitchFamily="34" charset="0"/>
                <a:cs typeface="Arial" panose="020B0604020202020204" pitchFamily="34" charset="0"/>
              </a:rPr>
              <a:t>Mỗi biểu đồ động có thể biểu diễn sự phối hợp hoạt</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động trong nhiều lớp khác nhau. Khi đó mỗi lớp được phân tách bởi một</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luồng (swimlane) riêng biệt. Các luồng này được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biểu diễn đơn giản là các</a:t>
            </a:r>
            <a:r>
              <a:rPr lang="en-US" sz="2800" b="0" i="0">
                <a:solidFill>
                  <a:srgbClr val="000000"/>
                </a:solidFill>
                <a:effectLst/>
                <a:latin typeface="Arial" panose="020B0604020202020204" pitchFamily="34" charset="0"/>
                <a:cs typeface="Arial" panose="020B0604020202020204" pitchFamily="34" charset="0"/>
              </a:rPr>
              <a:t> </a:t>
            </a:r>
            <a:r>
              <a:rPr lang="vi-VN" sz="2800" b="0" i="0">
                <a:solidFill>
                  <a:srgbClr val="000000"/>
                </a:solidFill>
                <a:effectLst/>
                <a:latin typeface="Arial" panose="020B0604020202020204" pitchFamily="34" charset="0"/>
                <a:cs typeface="Arial" panose="020B0604020202020204" pitchFamily="34" charset="0"/>
              </a:rPr>
              <a:t>ô khác nhau trong biểu đồ.</a:t>
            </a:r>
            <a:r>
              <a:rPr lang="vi-VN"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9D211B3-9451-B4A7-F651-558179004247}"/>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106471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2CE33B-3FB1-E06A-8A16-E12C53BE09ED}"/>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98</a:t>
            </a:fld>
            <a:endParaRPr lang="en-US" spc="-5" dirty="0"/>
          </a:p>
        </p:txBody>
      </p:sp>
      <p:pic>
        <p:nvPicPr>
          <p:cNvPr id="6" name="Picture 5">
            <a:extLst>
              <a:ext uri="{FF2B5EF4-FFF2-40B4-BE49-F238E27FC236}">
                <a16:creationId xmlns:a16="http://schemas.microsoft.com/office/drawing/2014/main" id="{D11661BA-A849-1F81-8C82-5CA3DF5672BB}"/>
              </a:ext>
            </a:extLst>
          </p:cNvPr>
          <p:cNvPicPr>
            <a:picLocks noChangeAspect="1"/>
          </p:cNvPicPr>
          <p:nvPr/>
        </p:nvPicPr>
        <p:blipFill>
          <a:blip r:embed="rId2"/>
          <a:stretch>
            <a:fillRect/>
          </a:stretch>
        </p:blipFill>
        <p:spPr>
          <a:xfrm>
            <a:off x="2403838" y="765543"/>
            <a:ext cx="5837274" cy="2052084"/>
          </a:xfrm>
          <a:prstGeom prst="rect">
            <a:avLst/>
          </a:prstGeom>
        </p:spPr>
      </p:pic>
      <p:pic>
        <p:nvPicPr>
          <p:cNvPr id="8" name="Picture 7">
            <a:extLst>
              <a:ext uri="{FF2B5EF4-FFF2-40B4-BE49-F238E27FC236}">
                <a16:creationId xmlns:a16="http://schemas.microsoft.com/office/drawing/2014/main" id="{C8DF814F-8342-8110-8353-96D313D71CB7}"/>
              </a:ext>
            </a:extLst>
          </p:cNvPr>
          <p:cNvPicPr>
            <a:picLocks noChangeAspect="1"/>
          </p:cNvPicPr>
          <p:nvPr/>
        </p:nvPicPr>
        <p:blipFill>
          <a:blip r:embed="rId3"/>
          <a:stretch>
            <a:fillRect/>
          </a:stretch>
        </p:blipFill>
        <p:spPr>
          <a:xfrm>
            <a:off x="2403838" y="2645065"/>
            <a:ext cx="5837274" cy="3760723"/>
          </a:xfrm>
          <a:prstGeom prst="rect">
            <a:avLst/>
          </a:prstGeom>
        </p:spPr>
      </p:pic>
      <p:sp>
        <p:nvSpPr>
          <p:cNvPr id="2" name="TextBox 1">
            <a:extLst>
              <a:ext uri="{FF2B5EF4-FFF2-40B4-BE49-F238E27FC236}">
                <a16:creationId xmlns:a16="http://schemas.microsoft.com/office/drawing/2014/main" id="{C0D8D1F5-3422-322E-3E58-EB3D18A381E3}"/>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3.2.1.6.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531861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D0B3A4-5EF1-34D0-7ACA-AB39CB422E7F}"/>
              </a:ext>
            </a:extLst>
          </p:cNvPr>
          <p:cNvSpPr>
            <a:spLocks noGrp="1"/>
          </p:cNvSpPr>
          <p:nvPr>
            <p:ph type="sldNum" sz="quarter" idx="7"/>
          </p:nvPr>
        </p:nvSpPr>
        <p:spPr/>
        <p:txBody>
          <a:bodyPr/>
          <a:lstStyle/>
          <a:p>
            <a:pPr marL="38100">
              <a:spcBef>
                <a:spcPts val="100"/>
              </a:spcBef>
            </a:pPr>
            <a:fld id="{81D60167-4931-47E6-BA6A-407CBD079E47}" type="slidenum">
              <a:rPr lang="en-US" spc="-5" smtClean="0"/>
              <a:pPr marL="38100">
                <a:spcBef>
                  <a:spcPts val="100"/>
                </a:spcBef>
              </a:pPr>
              <a:t>99</a:t>
            </a:fld>
            <a:endParaRPr lang="en-US" spc="-5" dirty="0"/>
          </a:p>
        </p:txBody>
      </p:sp>
      <p:pic>
        <p:nvPicPr>
          <p:cNvPr id="6" name="Picture 5">
            <a:extLst>
              <a:ext uri="{FF2B5EF4-FFF2-40B4-BE49-F238E27FC236}">
                <a16:creationId xmlns:a16="http://schemas.microsoft.com/office/drawing/2014/main" id="{B586228C-38C8-FD24-A337-BA0D008E3521}"/>
              </a:ext>
            </a:extLst>
          </p:cNvPr>
          <p:cNvPicPr>
            <a:picLocks noChangeAspect="1"/>
          </p:cNvPicPr>
          <p:nvPr/>
        </p:nvPicPr>
        <p:blipFill>
          <a:blip r:embed="rId2"/>
          <a:stretch>
            <a:fillRect/>
          </a:stretch>
        </p:blipFill>
        <p:spPr>
          <a:xfrm>
            <a:off x="3743299" y="1070293"/>
            <a:ext cx="5783472" cy="5013492"/>
          </a:xfrm>
          <a:prstGeom prst="rect">
            <a:avLst/>
          </a:prstGeom>
        </p:spPr>
      </p:pic>
      <p:sp>
        <p:nvSpPr>
          <p:cNvPr id="8" name="TextBox 7">
            <a:extLst>
              <a:ext uri="{FF2B5EF4-FFF2-40B4-BE49-F238E27FC236}">
                <a16:creationId xmlns:a16="http://schemas.microsoft.com/office/drawing/2014/main" id="{84519958-F81D-D626-0661-24A56E79A728}"/>
              </a:ext>
            </a:extLst>
          </p:cNvPr>
          <p:cNvSpPr txBox="1"/>
          <p:nvPr/>
        </p:nvSpPr>
        <p:spPr>
          <a:xfrm>
            <a:off x="287079" y="972638"/>
            <a:ext cx="3646968" cy="1938992"/>
          </a:xfrm>
          <a:prstGeom prst="rect">
            <a:avLst/>
          </a:prstGeom>
          <a:noFill/>
        </p:spPr>
        <p:txBody>
          <a:bodyPr wrap="square">
            <a:spAutoFit/>
          </a:bodyPr>
          <a:lstStyle/>
          <a:p>
            <a:pPr algn="just"/>
            <a:r>
              <a:rPr lang="en-US" sz="2400" b="0" i="0">
                <a:solidFill>
                  <a:srgbClr val="000000"/>
                </a:solidFill>
                <a:effectLst/>
              </a:rPr>
              <a:t>V</a:t>
            </a:r>
            <a:r>
              <a:rPr lang="vi-VN" sz="2400" b="0" i="0">
                <a:solidFill>
                  <a:srgbClr val="000000"/>
                </a:solidFill>
                <a:effectLst/>
              </a:rPr>
              <a:t>í dụ biểu đồ hoạt động</a:t>
            </a:r>
            <a:r>
              <a:rPr lang="en-US" sz="2400" b="0" i="0">
                <a:solidFill>
                  <a:srgbClr val="000000"/>
                </a:solidFill>
                <a:effectLst/>
              </a:rPr>
              <a:t> </a:t>
            </a:r>
            <a:r>
              <a:rPr lang="vi-VN" sz="2400" b="0" i="0">
                <a:solidFill>
                  <a:srgbClr val="000000"/>
                </a:solidFill>
                <a:effectLst/>
              </a:rPr>
              <a:t>của hàm thực hiện</a:t>
            </a:r>
            <a:r>
              <a:rPr lang="en-US" sz="2400" b="0" i="0">
                <a:solidFill>
                  <a:srgbClr val="000000"/>
                </a:solidFill>
                <a:effectLst/>
              </a:rPr>
              <a:t> </a:t>
            </a:r>
            <a:r>
              <a:rPr lang="vi-VN" sz="2400" b="0" i="0">
                <a:solidFill>
                  <a:srgbClr val="000000"/>
                </a:solidFill>
                <a:effectLst/>
              </a:rPr>
              <a:t>chức năng mượn sách</a:t>
            </a:r>
            <a:r>
              <a:rPr lang="en-US" sz="2400" b="0" i="0">
                <a:solidFill>
                  <a:srgbClr val="000000"/>
                </a:solidFill>
                <a:effectLst/>
              </a:rPr>
              <a:t> </a:t>
            </a:r>
            <a:r>
              <a:rPr lang="vi-VN" sz="2400" b="0" i="0">
                <a:solidFill>
                  <a:srgbClr val="000000"/>
                </a:solidFill>
                <a:effectLst/>
              </a:rPr>
              <a:t>trong lớp Thẻ mượn</a:t>
            </a:r>
            <a:r>
              <a:rPr lang="en-US" sz="2400" b="0" i="0">
                <a:solidFill>
                  <a:srgbClr val="000000"/>
                </a:solidFill>
                <a:effectLst/>
              </a:rPr>
              <a:t> </a:t>
            </a:r>
            <a:r>
              <a:rPr lang="vi-VN" sz="2400" b="0" i="0">
                <a:solidFill>
                  <a:srgbClr val="000000"/>
                </a:solidFill>
                <a:effectLst/>
              </a:rPr>
              <a:t>(Hệ thống quản lý thư viện).</a:t>
            </a:r>
            <a:endParaRPr lang="en-US" sz="2400"/>
          </a:p>
        </p:txBody>
      </p:sp>
      <p:sp>
        <p:nvSpPr>
          <p:cNvPr id="9" name="TextBox 8">
            <a:extLst>
              <a:ext uri="{FF2B5EF4-FFF2-40B4-BE49-F238E27FC236}">
                <a16:creationId xmlns:a16="http://schemas.microsoft.com/office/drawing/2014/main" id="{D5535462-07DC-7A2D-B77D-2FFD02921778}"/>
              </a:ext>
            </a:extLst>
          </p:cNvPr>
          <p:cNvSpPr txBox="1"/>
          <p:nvPr/>
        </p:nvSpPr>
        <p:spPr>
          <a:xfrm>
            <a:off x="2955852" y="136525"/>
            <a:ext cx="4954772" cy="584775"/>
          </a:xfrm>
          <a:prstGeom prst="rect">
            <a:avLst/>
          </a:prstGeom>
          <a:noFill/>
        </p:spPr>
        <p:txBody>
          <a:bodyPr wrap="square">
            <a:spAutoFit/>
          </a:bodyPr>
          <a:lstStyle/>
          <a:p>
            <a:pPr algn="r"/>
            <a:r>
              <a:rPr kumimoji="1" lang="en-US" altLang="en-US" sz="3200" b="1">
                <a:solidFill>
                  <a:schemeClr val="bg1"/>
                </a:solidFill>
                <a:latin typeface="Times New Roman" panose="02020603050405020304" pitchFamily="18" charset="0"/>
                <a:cs typeface="Times New Roman" panose="02020603050405020304" pitchFamily="18" charset="0"/>
              </a:rPr>
              <a:t>Ví dụ Biểu đồ hoạt động</a:t>
            </a:r>
            <a:r>
              <a:rPr kumimoji="1" lang="en-US" altLang="en-US" sz="3200" b="1" i="1">
                <a:solidFill>
                  <a:schemeClr val="bg1"/>
                </a:solidFill>
                <a:latin typeface="Times New Roman" pitchFamily="18" charset="0"/>
                <a:cs typeface="Times New Roman" pitchFamily="18" charset="0"/>
              </a:rPr>
              <a:t> </a:t>
            </a:r>
            <a:endParaRPr lang="en-US" sz="3200">
              <a:solidFill>
                <a:schemeClr val="bg1"/>
              </a:solidFill>
            </a:endParaRPr>
          </a:p>
        </p:txBody>
      </p:sp>
    </p:spTree>
    <p:extLst>
      <p:ext uri="{BB962C8B-B14F-4D97-AF65-F5344CB8AC3E}">
        <p14:creationId xmlns:p14="http://schemas.microsoft.com/office/powerpoint/2010/main" val="258515321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5886</TotalTime>
  <Words>7112</Words>
  <Application>Microsoft Office PowerPoint</Application>
  <PresentationFormat>A4 Paper (210x297 mm)</PresentationFormat>
  <Paragraphs>658</Paragraphs>
  <Slides>125</Slides>
  <Notes>39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125</vt:i4>
      </vt:variant>
    </vt:vector>
  </HeadingPairs>
  <TitlesOfParts>
    <vt:vector size="140" baseType="lpstr">
      <vt:lpstr>Arial</vt:lpstr>
      <vt:lpstr>ArialMT</vt:lpstr>
      <vt:lpstr>Bahnschrift SemiBold Condensed</vt:lpstr>
      <vt:lpstr>Calibri</vt:lpstr>
      <vt:lpstr>Carlito</vt:lpstr>
      <vt:lpstr>Fira Sans ExtraBold</vt:lpstr>
      <vt:lpstr>Times New Roman</vt:lpstr>
      <vt:lpstr>TimesNewRomanPS-BoldMT</vt:lpstr>
      <vt:lpstr>Verdana</vt:lpstr>
      <vt:lpstr>Webdings</vt:lpstr>
      <vt:lpstr>Wingdings</vt:lpstr>
      <vt:lpstr>YouTube Sans</vt:lpstr>
      <vt:lpstr>Custom Design</vt:lpstr>
      <vt:lpstr>1_Custom Design</vt:lpstr>
      <vt:lpstr>2_Custom Design</vt:lpstr>
      <vt:lpstr>PowerPoint Presentation</vt:lpstr>
      <vt:lpstr>PowerPoint Presentation</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2.1.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3.1. GIỚI THIỆU TỔNG QUAN VỀ UML</vt:lpstr>
      <vt:lpstr>3.2. CÁC KHUNG NHÌN TRONG UML</vt:lpstr>
      <vt:lpstr>3.2. CÁC KHUNG NHÌN TRONG UML</vt:lpstr>
      <vt:lpstr>3.2. CÁC KHUNG NHÌN TRONG UML</vt:lpstr>
      <vt:lpstr>3.2. CÁC KHUNG NHÌN TRONG UML</vt:lpstr>
      <vt:lpstr>3.2. CÁC KHUNG NHÌN TRONG UML</vt:lpstr>
      <vt:lpstr>3.2. CÁC KHUNG NHÌN TRONG UML</vt:lpstr>
      <vt:lpstr>3.2. CÁC KHUNG NHÌN TRONG UML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Biểu đồ use case tổng quát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rã chức năng</vt:lpstr>
      <vt:lpstr>Phân rã chức năng</vt:lpstr>
      <vt:lpstr>Phân rã chức năng</vt:lpstr>
      <vt:lpstr>Phân rã chức năng</vt:lpstr>
      <vt:lpstr>Phân rã chức năng</vt:lpstr>
      <vt:lpstr>3.2.1.2. Biểu đồ lớp</vt:lpstr>
      <vt:lpstr>3.2.1.2. Biểu đồ lớp</vt:lpstr>
      <vt:lpstr>3.2.1.2. Biểu đồ lớp</vt:lpstr>
      <vt:lpstr>3.2.1.2. Biểu đồ lớp</vt:lpstr>
      <vt:lpstr>3.2.1.2. Biểu đồ lớp</vt:lpstr>
      <vt:lpstr>3.2.1.2. Biểu đồ lớp</vt:lpstr>
      <vt:lpstr>3.2.1.2. Biểu đồ lớp</vt:lpstr>
      <vt:lpstr>PowerPoint Presentation</vt:lpstr>
      <vt:lpstr>3.2.1.2. Biểu đồ lớp</vt:lpstr>
      <vt:lpstr>3.2.1.2. Biểu đồ lớp</vt:lpstr>
      <vt:lpstr>3.2.1.2. Biểu đồ lớp</vt:lpstr>
      <vt:lpstr>3.2.1.2. Biểu đồ lớp</vt:lpstr>
      <vt:lpstr>PowerPoint Presentation</vt:lpstr>
      <vt:lpstr>3.2.1.2. Biểu đồ lớp</vt:lpstr>
      <vt:lpstr>3.2.1.2. Biểu đồ lớp</vt:lpstr>
      <vt:lpstr>3.2.1.2. Biểu đồ lớp</vt:lpstr>
      <vt:lpstr>PowerPoint Presentation</vt:lpstr>
      <vt:lpstr>PowerPoint Presentation</vt:lpstr>
      <vt:lpstr>3.2.1.2. Biểu đồ lớp</vt:lpstr>
      <vt:lpstr>PowerPoint Presentation</vt:lpstr>
      <vt:lpstr>3.2.1.2. Biểu đồ lớp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BIỂU ĐỒ CHUYỂN TRẠNG THÁI</vt:lpstr>
      <vt:lpstr>XÂY DỰNG BIỂU ĐỒ CHUYỂN TRẠNG THÁI</vt:lpstr>
      <vt:lpstr>Ví dụ: Xây dựng biểu đồ chuyển trạng thái cho ca sử dụng Thêm HSNV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CÁC KHUNG NHÌN TRONG UML</vt:lpstr>
      <vt:lpstr>3.2. CÁC KHUNG NHÌN TRONG UML</vt:lpstr>
      <vt:lpstr>3.2. CÁC KHUNG NHÌN TRONG UML</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3.3. SỬ DỤNG RATIONAL ROSE</vt:lpstr>
      <vt:lpstr>PowerPoint Presentation</vt:lpstr>
      <vt:lpstr>BÀI TẬP</vt:lpstr>
      <vt:lpstr>BÀI TẬP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Nguyễn Long Nhật</cp:lastModifiedBy>
  <cp:revision>110</cp:revision>
  <dcterms:created xsi:type="dcterms:W3CDTF">2022-07-06T14:01:26Z</dcterms:created>
  <dcterms:modified xsi:type="dcterms:W3CDTF">2024-02-19T15:08:17Z</dcterms:modified>
</cp:coreProperties>
</file>